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4" r:id="rId3"/>
    <p:sldId id="289" r:id="rId4"/>
    <p:sldId id="296" r:id="rId5"/>
    <p:sldId id="297" r:id="rId6"/>
    <p:sldId id="298" r:id="rId7"/>
    <p:sldId id="299" r:id="rId8"/>
    <p:sldId id="300" r:id="rId9"/>
    <p:sldId id="295" r:id="rId10"/>
    <p:sldId id="257" r:id="rId11"/>
    <p:sldId id="259" r:id="rId12"/>
    <p:sldId id="284" r:id="rId13"/>
    <p:sldId id="285" r:id="rId14"/>
    <p:sldId id="286" r:id="rId15"/>
    <p:sldId id="287" r:id="rId16"/>
    <p:sldId id="288" r:id="rId17"/>
    <p:sldId id="273" r:id="rId18"/>
    <p:sldId id="260" r:id="rId19"/>
    <p:sldId id="261" r:id="rId20"/>
    <p:sldId id="262" r:id="rId21"/>
    <p:sldId id="272" r:id="rId22"/>
    <p:sldId id="263" r:id="rId23"/>
    <p:sldId id="264" r:id="rId24"/>
    <p:sldId id="290" r:id="rId25"/>
    <p:sldId id="271" r:id="rId26"/>
    <p:sldId id="291" r:id="rId27"/>
    <p:sldId id="266" r:id="rId28"/>
    <p:sldId id="267" r:id="rId29"/>
    <p:sldId id="268" r:id="rId30"/>
    <p:sldId id="275" r:id="rId31"/>
    <p:sldId id="276" r:id="rId32"/>
    <p:sldId id="277" r:id="rId33"/>
    <p:sldId id="279" r:id="rId34"/>
    <p:sldId id="292" r:id="rId35"/>
    <p:sldId id="293" r:id="rId36"/>
    <p:sldId id="282" r:id="rId37"/>
    <p:sldId id="301" r:id="rId38"/>
    <p:sldId id="302" r:id="rId3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Book Antiqua" pitchFamily="18" charset="0"/>
        <a:ea typeface="+mn-ea"/>
        <a:cs typeface="Arial" charset="0"/>
      </a:defRPr>
    </a:lvl1pPr>
    <a:lvl2pPr marL="457200" algn="l" rtl="0" fontAlgn="base">
      <a:spcBef>
        <a:spcPct val="0"/>
      </a:spcBef>
      <a:spcAft>
        <a:spcPct val="0"/>
      </a:spcAft>
      <a:defRPr kern="1200">
        <a:solidFill>
          <a:schemeClr val="tx1"/>
        </a:solidFill>
        <a:latin typeface="Book Antiqua" pitchFamily="18" charset="0"/>
        <a:ea typeface="+mn-ea"/>
        <a:cs typeface="Arial" charset="0"/>
      </a:defRPr>
    </a:lvl2pPr>
    <a:lvl3pPr marL="914400" algn="l" rtl="0" fontAlgn="base">
      <a:spcBef>
        <a:spcPct val="0"/>
      </a:spcBef>
      <a:spcAft>
        <a:spcPct val="0"/>
      </a:spcAft>
      <a:defRPr kern="1200">
        <a:solidFill>
          <a:schemeClr val="tx1"/>
        </a:solidFill>
        <a:latin typeface="Book Antiqua" pitchFamily="18" charset="0"/>
        <a:ea typeface="+mn-ea"/>
        <a:cs typeface="Arial" charset="0"/>
      </a:defRPr>
    </a:lvl3pPr>
    <a:lvl4pPr marL="1371600" algn="l" rtl="0" fontAlgn="base">
      <a:spcBef>
        <a:spcPct val="0"/>
      </a:spcBef>
      <a:spcAft>
        <a:spcPct val="0"/>
      </a:spcAft>
      <a:defRPr kern="1200">
        <a:solidFill>
          <a:schemeClr val="tx1"/>
        </a:solidFill>
        <a:latin typeface="Book Antiqua" pitchFamily="18" charset="0"/>
        <a:ea typeface="+mn-ea"/>
        <a:cs typeface="Arial" charset="0"/>
      </a:defRPr>
    </a:lvl4pPr>
    <a:lvl5pPr marL="1828800" algn="l" rtl="0" fontAlgn="base">
      <a:spcBef>
        <a:spcPct val="0"/>
      </a:spcBef>
      <a:spcAft>
        <a:spcPct val="0"/>
      </a:spcAft>
      <a:defRPr kern="1200">
        <a:solidFill>
          <a:schemeClr val="tx1"/>
        </a:solidFill>
        <a:latin typeface="Book Antiqua" pitchFamily="18" charset="0"/>
        <a:ea typeface="+mn-ea"/>
        <a:cs typeface="Arial" charset="0"/>
      </a:defRPr>
    </a:lvl5pPr>
    <a:lvl6pPr marL="2286000" algn="l" defTabSz="914400" rtl="0" eaLnBrk="1" latinLnBrk="0" hangingPunct="1">
      <a:defRPr kern="1200">
        <a:solidFill>
          <a:schemeClr val="tx1"/>
        </a:solidFill>
        <a:latin typeface="Book Antiqua" pitchFamily="18" charset="0"/>
        <a:ea typeface="+mn-ea"/>
        <a:cs typeface="Arial" charset="0"/>
      </a:defRPr>
    </a:lvl6pPr>
    <a:lvl7pPr marL="2743200" algn="l" defTabSz="914400" rtl="0" eaLnBrk="1" latinLnBrk="0" hangingPunct="1">
      <a:defRPr kern="1200">
        <a:solidFill>
          <a:schemeClr val="tx1"/>
        </a:solidFill>
        <a:latin typeface="Book Antiqua" pitchFamily="18" charset="0"/>
        <a:ea typeface="+mn-ea"/>
        <a:cs typeface="Arial" charset="0"/>
      </a:defRPr>
    </a:lvl7pPr>
    <a:lvl8pPr marL="3200400" algn="l" defTabSz="914400" rtl="0" eaLnBrk="1" latinLnBrk="0" hangingPunct="1">
      <a:defRPr kern="1200">
        <a:solidFill>
          <a:schemeClr val="tx1"/>
        </a:solidFill>
        <a:latin typeface="Book Antiqua" pitchFamily="18" charset="0"/>
        <a:ea typeface="+mn-ea"/>
        <a:cs typeface="Arial" charset="0"/>
      </a:defRPr>
    </a:lvl8pPr>
    <a:lvl9pPr marL="3657600" algn="l" defTabSz="914400" rtl="0" eaLnBrk="1" latinLnBrk="0" hangingPunct="1">
      <a:defRPr kern="1200">
        <a:solidFill>
          <a:schemeClr val="tx1"/>
        </a:solidFill>
        <a:latin typeface="Book Antiqu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04B935C2-10EC-42D1-AFE5-5BE1AF993355}" type="datetimeFigureOut">
              <a:rPr lang="ru-RU"/>
              <a:pPr>
                <a:defRPr/>
              </a:pPr>
              <a:t>25.02.2013</a:t>
            </a:fld>
            <a:endParaRPr lang="ru-RU"/>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ru-RU"/>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E18CCE9B-79B1-4BF0-8EE6-06E408BA9439}" type="slidenum">
              <a:rPr lang="ru-RU"/>
              <a:pPr>
                <a:defRPr/>
              </a:pPr>
              <a:t>‹#›</a:t>
            </a:fld>
            <a:endParaRPr lang="ru-RU"/>
          </a:p>
        </p:txBody>
      </p:sp>
    </p:spTree>
    <p:extLst>
      <p:ext uri="{BB962C8B-B14F-4D97-AF65-F5344CB8AC3E}">
        <p14:creationId xmlns:p14="http://schemas.microsoft.com/office/powerpoint/2010/main" val="11908042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ED0A52B5-DD9A-4DF7-B80C-37482D0E2E9D}" type="datetimeFigureOut">
              <a:rPr lang="ru-RU"/>
              <a:pPr>
                <a:defRPr/>
              </a:pPr>
              <a:t>25.02.2013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E5A436B0-D5AC-448B-B119-D8B7E9AD979A}" type="slidenum">
              <a:rPr lang="ru-RU"/>
              <a:pPr>
                <a:defRPr/>
              </a:pPr>
              <a:t>‹#›</a:t>
            </a:fld>
            <a:endParaRPr lang="ru-RU"/>
          </a:p>
        </p:txBody>
      </p:sp>
    </p:spTree>
    <p:extLst>
      <p:ext uri="{BB962C8B-B14F-4D97-AF65-F5344CB8AC3E}">
        <p14:creationId xmlns:p14="http://schemas.microsoft.com/office/powerpoint/2010/main" val="404553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584D314A-64DD-480C-93AB-5E1C9AB3C291}" type="datetimeFigureOut">
              <a:rPr lang="ru-RU"/>
              <a:pPr>
                <a:defRPr/>
              </a:pPr>
              <a:t>25.02.2013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98BF3981-940F-4BD4-A215-02A33CCA7834}" type="slidenum">
              <a:rPr lang="ru-RU"/>
              <a:pPr>
                <a:defRPr/>
              </a:pPr>
              <a:t>‹#›</a:t>
            </a:fld>
            <a:endParaRPr lang="ru-RU"/>
          </a:p>
        </p:txBody>
      </p:sp>
    </p:spTree>
    <p:extLst>
      <p:ext uri="{BB962C8B-B14F-4D97-AF65-F5344CB8AC3E}">
        <p14:creationId xmlns:p14="http://schemas.microsoft.com/office/powerpoint/2010/main" val="245592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8" name="Date Placeholder 3"/>
          <p:cNvSpPr>
            <a:spLocks noGrp="1"/>
          </p:cNvSpPr>
          <p:nvPr>
            <p:ph type="dt" sz="half" idx="10"/>
          </p:nvPr>
        </p:nvSpPr>
        <p:spPr/>
        <p:txBody>
          <a:bodyPr/>
          <a:lstStyle>
            <a:lvl1pPr>
              <a:defRPr/>
            </a:lvl1pPr>
          </a:lstStyle>
          <a:p>
            <a:pPr>
              <a:defRPr/>
            </a:pPr>
            <a:fld id="{A3D07DA1-523F-4857-A7B0-BE38DB3F2984}" type="datetimeFigureOut">
              <a:rPr lang="ru-RU"/>
              <a:pPr>
                <a:defRPr/>
              </a:pPr>
              <a:t>25.02.2013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E47184C8-2B26-44E1-91E5-A3C338A1A74F}" type="slidenum">
              <a:rPr lang="ru-RU"/>
              <a:pPr>
                <a:defRPr/>
              </a:pPr>
              <a:t>‹#›</a:t>
            </a:fld>
            <a:endParaRPr lang="ru-RU"/>
          </a:p>
        </p:txBody>
      </p:sp>
    </p:spTree>
    <p:extLst>
      <p:ext uri="{BB962C8B-B14F-4D97-AF65-F5344CB8AC3E}">
        <p14:creationId xmlns:p14="http://schemas.microsoft.com/office/powerpoint/2010/main" val="347550993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A13C4976-459D-4342-83AC-D648ECB4A527}" type="datetimeFigureOut">
              <a:rPr lang="ru-RU"/>
              <a:pPr>
                <a:defRPr/>
              </a:pPr>
              <a:t>25.02.2013</a:t>
            </a:fld>
            <a:endParaRPr lang="ru-RU"/>
          </a:p>
        </p:txBody>
      </p:sp>
      <p:sp>
        <p:nvSpPr>
          <p:cNvPr id="10"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E2F0B382-93E3-42CC-9162-8D4C8D93E875}" type="slidenum">
              <a:rPr lang="ru-RU"/>
              <a:pPr>
                <a:defRPr/>
              </a:pPr>
              <a:t>‹#›</a:t>
            </a:fld>
            <a:endParaRPr lang="ru-RU"/>
          </a:p>
        </p:txBody>
      </p:sp>
    </p:spTree>
    <p:extLst>
      <p:ext uri="{BB962C8B-B14F-4D97-AF65-F5344CB8AC3E}">
        <p14:creationId xmlns:p14="http://schemas.microsoft.com/office/powerpoint/2010/main" val="32592035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Date Placeholder 4"/>
          <p:cNvSpPr>
            <a:spLocks noGrp="1"/>
          </p:cNvSpPr>
          <p:nvPr>
            <p:ph type="dt" sz="half" idx="15"/>
          </p:nvPr>
        </p:nvSpPr>
        <p:spPr/>
        <p:txBody>
          <a:bodyPr/>
          <a:lstStyle>
            <a:lvl1pPr>
              <a:defRPr/>
            </a:lvl1pPr>
          </a:lstStyle>
          <a:p>
            <a:pPr>
              <a:defRPr/>
            </a:pPr>
            <a:fld id="{37112B40-0599-4FDF-80D2-4F5F90CFC237}" type="datetimeFigureOut">
              <a:rPr lang="ru-RU"/>
              <a:pPr>
                <a:defRPr/>
              </a:pPr>
              <a:t>25.02.2013</a:t>
            </a:fld>
            <a:endParaRPr lang="ru-RU"/>
          </a:p>
        </p:txBody>
      </p:sp>
      <p:sp>
        <p:nvSpPr>
          <p:cNvPr id="13" name="Footer Placeholder 5"/>
          <p:cNvSpPr>
            <a:spLocks noGrp="1"/>
          </p:cNvSpPr>
          <p:nvPr>
            <p:ph type="ftr" sz="quarter" idx="16"/>
          </p:nvPr>
        </p:nvSpPr>
        <p:spPr/>
        <p:txBody>
          <a:bodyPr/>
          <a:lstStyle>
            <a:lvl1pPr>
              <a:defRPr/>
            </a:lvl1pPr>
          </a:lstStyle>
          <a:p>
            <a:pPr>
              <a:defRPr/>
            </a:pPr>
            <a:endParaRPr lang="ru-RU"/>
          </a:p>
        </p:txBody>
      </p:sp>
      <p:sp>
        <p:nvSpPr>
          <p:cNvPr id="14" name="Slide Number Placeholder 6"/>
          <p:cNvSpPr>
            <a:spLocks noGrp="1"/>
          </p:cNvSpPr>
          <p:nvPr>
            <p:ph type="sldNum" sz="quarter" idx="17"/>
          </p:nvPr>
        </p:nvSpPr>
        <p:spPr/>
        <p:txBody>
          <a:bodyPr/>
          <a:lstStyle>
            <a:lvl1pPr>
              <a:defRPr/>
            </a:lvl1pPr>
          </a:lstStyle>
          <a:p>
            <a:pPr>
              <a:defRPr/>
            </a:pPr>
            <a:fld id="{88A1E2E5-40E5-4C8C-B8EB-00397C97353A}" type="slidenum">
              <a:rPr lang="ru-RU"/>
              <a:pPr>
                <a:defRPr/>
              </a:pPr>
              <a:t>‹#›</a:t>
            </a:fld>
            <a:endParaRPr lang="ru-RU"/>
          </a:p>
        </p:txBody>
      </p:sp>
    </p:spTree>
    <p:extLst>
      <p:ext uri="{BB962C8B-B14F-4D97-AF65-F5344CB8AC3E}">
        <p14:creationId xmlns:p14="http://schemas.microsoft.com/office/powerpoint/2010/main" val="90690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6"/>
          <p:cNvSpPr>
            <a:spLocks noGrp="1"/>
          </p:cNvSpPr>
          <p:nvPr>
            <p:ph type="dt" sz="half" idx="10"/>
          </p:nvPr>
        </p:nvSpPr>
        <p:spPr/>
        <p:txBody>
          <a:bodyPr/>
          <a:lstStyle>
            <a:lvl1pPr>
              <a:defRPr/>
            </a:lvl1pPr>
          </a:lstStyle>
          <a:p>
            <a:pPr>
              <a:defRPr/>
            </a:pPr>
            <a:fld id="{B9A47049-037C-4CE9-A398-8AD803588483}" type="datetimeFigureOut">
              <a:rPr lang="ru-RU"/>
              <a:pPr>
                <a:defRPr/>
              </a:pPr>
              <a:t>25.02.2013</a:t>
            </a:fld>
            <a:endParaRPr lang="ru-RU"/>
          </a:p>
        </p:txBody>
      </p:sp>
      <p:sp>
        <p:nvSpPr>
          <p:cNvPr id="12" name="Footer Placeholder 7"/>
          <p:cNvSpPr>
            <a:spLocks noGrp="1"/>
          </p:cNvSpPr>
          <p:nvPr>
            <p:ph type="ftr" sz="quarter" idx="11"/>
          </p:nvPr>
        </p:nvSpPr>
        <p:spPr/>
        <p:txBody>
          <a:bodyPr/>
          <a:lstStyle>
            <a:lvl1pPr>
              <a:defRPr/>
            </a:lvl1pPr>
          </a:lstStyle>
          <a:p>
            <a:pPr>
              <a:defRPr/>
            </a:pPr>
            <a:endParaRPr lang="ru-RU"/>
          </a:p>
        </p:txBody>
      </p:sp>
      <p:sp>
        <p:nvSpPr>
          <p:cNvPr id="13" name="Slide Number Placeholder 8"/>
          <p:cNvSpPr>
            <a:spLocks noGrp="1"/>
          </p:cNvSpPr>
          <p:nvPr>
            <p:ph type="sldNum" sz="quarter" idx="12"/>
          </p:nvPr>
        </p:nvSpPr>
        <p:spPr/>
        <p:txBody>
          <a:bodyPr/>
          <a:lstStyle>
            <a:lvl1pPr>
              <a:defRPr/>
            </a:lvl1pPr>
          </a:lstStyle>
          <a:p>
            <a:pPr>
              <a:defRPr/>
            </a:pPr>
            <a:fld id="{D25ACBDE-57F5-45E8-B285-6EE4162498A8}" type="slidenum">
              <a:rPr lang="ru-RU"/>
              <a:pPr>
                <a:defRPr/>
              </a:pPr>
              <a:t>‹#›</a:t>
            </a:fld>
            <a:endParaRPr lang="ru-RU"/>
          </a:p>
        </p:txBody>
      </p:sp>
    </p:spTree>
    <p:extLst>
      <p:ext uri="{BB962C8B-B14F-4D97-AF65-F5344CB8AC3E}">
        <p14:creationId xmlns:p14="http://schemas.microsoft.com/office/powerpoint/2010/main" val="67580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defRPr/>
              </a:pPr>
              <a:r>
                <a:rPr lang="en-US" sz="5400" smtClean="0">
                  <a:solidFill>
                    <a:srgbClr val="DBA455"/>
                  </a:solidFill>
                  <a:latin typeface="Wingdings" pitchFamily="2" charset="2"/>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lvl1pPr>
              <a:defRPr/>
            </a:lvl1pPr>
          </a:lstStyle>
          <a:p>
            <a:pPr>
              <a:defRPr/>
            </a:pPr>
            <a:fld id="{13E79227-91A5-4FF5-8673-148729D1367A}" type="datetimeFigureOut">
              <a:rPr lang="ru-RU"/>
              <a:pPr>
                <a:defRPr/>
              </a:pPr>
              <a:t>25.02.2013</a:t>
            </a:fld>
            <a:endParaRPr lang="ru-RU"/>
          </a:p>
        </p:txBody>
      </p:sp>
      <p:sp>
        <p:nvSpPr>
          <p:cNvPr id="8" name="Footer Placeholder 3"/>
          <p:cNvSpPr>
            <a:spLocks noGrp="1"/>
          </p:cNvSpPr>
          <p:nvPr>
            <p:ph type="ftr" sz="quarter" idx="11"/>
          </p:nvPr>
        </p:nvSpPr>
        <p:spPr/>
        <p:txBody>
          <a:bodyPr/>
          <a:lstStyle>
            <a:lvl1pPr>
              <a:defRPr/>
            </a:lvl1pPr>
          </a:lstStyle>
          <a:p>
            <a:pPr>
              <a:defRPr/>
            </a:pPr>
            <a:endParaRPr lang="ru-RU"/>
          </a:p>
        </p:txBody>
      </p:sp>
      <p:sp>
        <p:nvSpPr>
          <p:cNvPr id="9" name="Slide Number Placeholder 4"/>
          <p:cNvSpPr>
            <a:spLocks noGrp="1"/>
          </p:cNvSpPr>
          <p:nvPr>
            <p:ph type="sldNum" sz="quarter" idx="12"/>
          </p:nvPr>
        </p:nvSpPr>
        <p:spPr/>
        <p:txBody>
          <a:bodyPr/>
          <a:lstStyle>
            <a:lvl1pPr>
              <a:defRPr/>
            </a:lvl1pPr>
          </a:lstStyle>
          <a:p>
            <a:pPr>
              <a:defRPr/>
            </a:pPr>
            <a:fld id="{E7247AEC-043D-44B3-8C0A-ADD3E8679FF9}" type="slidenum">
              <a:rPr lang="ru-RU"/>
              <a:pPr>
                <a:defRPr/>
              </a:pPr>
              <a:t>‹#›</a:t>
            </a:fld>
            <a:endParaRPr lang="ru-RU"/>
          </a:p>
        </p:txBody>
      </p:sp>
    </p:spTree>
    <p:extLst>
      <p:ext uri="{BB962C8B-B14F-4D97-AF65-F5344CB8AC3E}">
        <p14:creationId xmlns:p14="http://schemas.microsoft.com/office/powerpoint/2010/main" val="149146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3522FB-76AD-44E8-BEF0-2C8E25286F9B}" type="datetimeFigureOut">
              <a:rPr lang="ru-RU"/>
              <a:pPr>
                <a:defRPr/>
              </a:pPr>
              <a:t>25.02.2013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4B6A673E-D8D8-46B2-A0C0-3B0DAC1CC677}" type="slidenum">
              <a:rPr lang="ru-RU"/>
              <a:pPr>
                <a:defRPr/>
              </a:pPr>
              <a:t>‹#›</a:t>
            </a:fld>
            <a:endParaRPr lang="ru-RU"/>
          </a:p>
        </p:txBody>
      </p:sp>
    </p:spTree>
    <p:extLst>
      <p:ext uri="{BB962C8B-B14F-4D97-AF65-F5344CB8AC3E}">
        <p14:creationId xmlns:p14="http://schemas.microsoft.com/office/powerpoint/2010/main" val="428955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A8910176-E1AE-4CC9-88F4-548E4A62EE59}" type="datetimeFigureOut">
              <a:rPr lang="ru-RU"/>
              <a:pPr>
                <a:defRPr/>
              </a:pPr>
              <a:t>25.02.2013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294AFA6-7C9D-4FDE-A73E-7C3857884080}" type="slidenum">
              <a:rPr lang="ru-RU"/>
              <a:pPr>
                <a:defRPr/>
              </a:pPr>
              <a:t>‹#›</a:t>
            </a:fld>
            <a:endParaRPr lang="ru-RU"/>
          </a:p>
        </p:txBody>
      </p:sp>
    </p:spTree>
    <p:extLst>
      <p:ext uri="{BB962C8B-B14F-4D97-AF65-F5344CB8AC3E}">
        <p14:creationId xmlns:p14="http://schemas.microsoft.com/office/powerpoint/2010/main" val="146362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00D95A6-EA7B-4260-AD11-1A87B5AF3E12}" type="datetimeFigureOut">
              <a:rPr lang="ru-RU"/>
              <a:pPr>
                <a:defRPr/>
              </a:pPr>
              <a:t>25.02.2013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FFEC749-5832-4F8F-BF8B-35D63701DAF7}" type="slidenum">
              <a:rPr lang="ru-RU"/>
              <a:pPr>
                <a:defRPr/>
              </a:pPr>
              <a:t>‹#›</a:t>
            </a:fld>
            <a:endParaRPr lang="ru-RU"/>
          </a:p>
        </p:txBody>
      </p:sp>
    </p:spTree>
    <p:extLst>
      <p:ext uri="{BB962C8B-B14F-4D97-AF65-F5344CB8AC3E}">
        <p14:creationId xmlns:p14="http://schemas.microsoft.com/office/powerpoint/2010/main" val="347170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A3037726-C894-412D-8A32-62310C7380CE}" type="datetimeFigureOut">
              <a:rPr lang="ru-RU"/>
              <a:pPr>
                <a:defRPr/>
              </a:pPr>
              <a:t>25.02.2013</a:t>
            </a:fld>
            <a:endParaRPr lang="ru-RU"/>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E4EAF6DB-74A8-4F8F-BCAA-A8846A0872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35" r:id="rId7"/>
    <p:sldLayoutId id="2147483736" r:id="rId8"/>
    <p:sldLayoutId id="2147483737" r:id="rId9"/>
    <p:sldLayoutId id="2147483744" r:id="rId10"/>
    <p:sldLayoutId id="2147483745"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Times New Roman" pitchFamily="18" charset="0"/>
        </a:defRPr>
      </a:lvl2pPr>
      <a:lvl3pPr algn="ctr" rtl="0" eaLnBrk="0" fontAlgn="base" hangingPunct="0">
        <a:spcBef>
          <a:spcPct val="0"/>
        </a:spcBef>
        <a:spcAft>
          <a:spcPct val="0"/>
        </a:spcAft>
        <a:defRPr sz="5400">
          <a:solidFill>
            <a:schemeClr val="tx2"/>
          </a:solidFill>
          <a:latin typeface="Times New Roman" pitchFamily="18" charset="0"/>
        </a:defRPr>
      </a:lvl3pPr>
      <a:lvl4pPr algn="ctr" rtl="0" eaLnBrk="0" fontAlgn="base" hangingPunct="0">
        <a:spcBef>
          <a:spcPct val="0"/>
        </a:spcBef>
        <a:spcAft>
          <a:spcPct val="0"/>
        </a:spcAft>
        <a:defRPr sz="5400">
          <a:solidFill>
            <a:schemeClr val="tx2"/>
          </a:solidFill>
          <a:latin typeface="Times New Roman" pitchFamily="18" charset="0"/>
        </a:defRPr>
      </a:lvl4pPr>
      <a:lvl5pPr algn="ctr" rtl="0" eaLnBrk="0" fontAlgn="base" hangingPunct="0">
        <a:spcBef>
          <a:spcPct val="0"/>
        </a:spcBef>
        <a:spcAft>
          <a:spcPct val="0"/>
        </a:spcAft>
        <a:defRPr sz="5400">
          <a:solidFill>
            <a:schemeClr val="tx2"/>
          </a:solidFill>
          <a:latin typeface="Times New Roman"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ref=3E6A9501ACB41784E744999A792516642606B0CCFD6C5235EF7FF438D683D2AE1EBE213BF54D433Ac1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consultantplus://offline/ref=3E6A9501ACB41784E744999A792516642606B0CCFD6C5235EF7FF438D683D2AE1EBE213BF54D433Ac1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Par178"/><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ref=E76DAC89F5F30876E20848E4CC6A02011EA447B4A13A766246138FD3F3569DCF72F0CB124F8BE919c8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3341" y="548680"/>
            <a:ext cx="6777318" cy="2376263"/>
          </a:xfrm>
          <a:extLst/>
        </p:spPr>
        <p:txBody>
          <a:bodyPr rtlCol="0">
            <a:noAutofit/>
          </a:bodyPr>
          <a:lstStyle/>
          <a:p>
            <a:pPr eaLnBrk="1" fontAlgn="auto" hangingPunct="1">
              <a:spcAft>
                <a:spcPts val="0"/>
              </a:spcAft>
              <a:defRPr/>
            </a:pPr>
            <a:r>
              <a:rPr lang="ru-RU" b="1" dirty="0" smtClean="0"/>
              <a:t>Федеральный Закон</a:t>
            </a:r>
            <a:endParaRPr lang="ru-RU" b="1" dirty="0"/>
          </a:p>
        </p:txBody>
      </p:sp>
      <p:sp>
        <p:nvSpPr>
          <p:cNvPr id="5" name="Объект 4"/>
          <p:cNvSpPr>
            <a:spLocks noGrp="1"/>
          </p:cNvSpPr>
          <p:nvPr>
            <p:ph type="subTitle" idx="1"/>
          </p:nvPr>
        </p:nvSpPr>
        <p:spPr>
          <a:xfrm>
            <a:off x="1371600" y="3767138"/>
            <a:ext cx="6400800" cy="2686050"/>
          </a:xfrm>
        </p:spPr>
        <p:txBody>
          <a:bodyPr rtlCol="0">
            <a:normAutofit lnSpcReduction="10000"/>
          </a:bodyPr>
          <a:lstStyle/>
          <a:p>
            <a:pPr eaLnBrk="1" fontAlgn="auto" hangingPunct="1">
              <a:spcAft>
                <a:spcPts val="0"/>
              </a:spcAft>
              <a:defRPr/>
            </a:pPr>
            <a:r>
              <a:rPr lang="ru-RU" sz="4000" b="1" dirty="0" smtClean="0">
                <a:solidFill>
                  <a:schemeClr val="tx2"/>
                </a:solidFill>
              </a:rPr>
              <a:t>от 29.12.2012 </a:t>
            </a:r>
          </a:p>
          <a:p>
            <a:pPr eaLnBrk="1" fontAlgn="auto" hangingPunct="1">
              <a:spcAft>
                <a:spcPts val="0"/>
              </a:spcAft>
              <a:defRPr/>
            </a:pPr>
            <a:r>
              <a:rPr lang="ru-RU" sz="4000" b="1" dirty="0" smtClean="0">
                <a:solidFill>
                  <a:schemeClr val="tx2"/>
                </a:solidFill>
              </a:rPr>
              <a:t>№ 273-ФЗ </a:t>
            </a:r>
          </a:p>
          <a:p>
            <a:pPr eaLnBrk="1" fontAlgn="auto" hangingPunct="1">
              <a:spcAft>
                <a:spcPts val="0"/>
              </a:spcAft>
              <a:defRPr/>
            </a:pPr>
            <a:r>
              <a:rPr lang="ru-RU" sz="4000" b="1" dirty="0" smtClean="0">
                <a:solidFill>
                  <a:schemeClr val="tx2"/>
                </a:solidFill>
              </a:rPr>
              <a:t>«Об образовании </a:t>
            </a:r>
          </a:p>
          <a:p>
            <a:pPr eaLnBrk="1" fontAlgn="auto" hangingPunct="1">
              <a:spcAft>
                <a:spcPts val="0"/>
              </a:spcAft>
              <a:defRPr/>
            </a:pPr>
            <a:r>
              <a:rPr lang="ru-RU" sz="4000" b="1" dirty="0" smtClean="0">
                <a:solidFill>
                  <a:schemeClr val="tx2"/>
                </a:solidFill>
              </a:rPr>
              <a:t>в Российской Федерации»</a:t>
            </a:r>
            <a:endParaRPr lang="ru-RU" sz="40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4494213"/>
          </a:xfrm>
        </p:spPr>
        <p:txBody>
          <a:bodyPr rtlCol="0">
            <a:normAutofit fontScale="85000" lnSpcReduction="20000"/>
          </a:bodyPr>
          <a:lstStyle/>
          <a:p>
            <a:pPr marL="365760" indent="-365760" algn="ctr" eaLnBrk="1" fontAlgn="auto" hangingPunct="1">
              <a:spcAft>
                <a:spcPts val="0"/>
              </a:spcAft>
              <a:defRPr/>
            </a:pPr>
            <a:r>
              <a:rPr lang="ru-RU" sz="2600" b="1" dirty="0" smtClean="0">
                <a:solidFill>
                  <a:schemeClr val="tx1">
                    <a:lumMod val="85000"/>
                    <a:lumOff val="15000"/>
                  </a:schemeClr>
                </a:solidFill>
              </a:rPr>
              <a:t>1. К полномочиям органов государственной власти субъектов Российской Федерации в сфере образования относятся:</a:t>
            </a:r>
          </a:p>
          <a:p>
            <a:pPr marL="0" indent="0" eaLnBrk="1" fontAlgn="auto" hangingPunct="1">
              <a:spcAft>
                <a:spcPts val="0"/>
              </a:spcAft>
              <a:buFont typeface="Wingdings" pitchFamily="2" charset="2"/>
              <a:buNone/>
              <a:defRPr/>
            </a:pPr>
            <a:endParaRPr lang="ru-RU" b="1" dirty="0" smtClean="0">
              <a:solidFill>
                <a:schemeClr val="tx1">
                  <a:lumMod val="85000"/>
                  <a:lumOff val="15000"/>
                </a:schemeClr>
              </a:solidFill>
            </a:endParaRPr>
          </a:p>
          <a:p>
            <a:pPr marL="0" indent="0" algn="just" eaLnBrk="1" fontAlgn="auto" hangingPunct="1">
              <a:spcAft>
                <a:spcPts val="0"/>
              </a:spcAft>
              <a:buFont typeface="Wingdings" pitchFamily="2" charset="2"/>
              <a:buNone/>
              <a:defRPr/>
            </a:pPr>
            <a:r>
              <a:rPr lang="ru-RU" dirty="0">
                <a:solidFill>
                  <a:schemeClr val="tx1">
                    <a:lumMod val="85000"/>
                    <a:lumOff val="15000"/>
                  </a:schemeClr>
                </a:solidFill>
              </a:rPr>
              <a:t>п</a:t>
            </a:r>
            <a:r>
              <a:rPr lang="ru-RU" dirty="0" smtClean="0">
                <a:solidFill>
                  <a:schemeClr val="tx1">
                    <a:lumMod val="85000"/>
                    <a:lumOff val="15000"/>
                  </a:schemeClr>
                </a:solidFill>
              </a:rPr>
              <a:t>. 3 </a:t>
            </a:r>
            <a:r>
              <a:rPr lang="ru-RU" dirty="0">
                <a:solidFill>
                  <a:schemeClr val="tx1">
                    <a:lumMod val="85000"/>
                    <a:lumOff val="15000"/>
                  </a:schemeClr>
                </a:solidFill>
              </a:rPr>
              <a:t>О</a:t>
            </a:r>
            <a:r>
              <a:rPr lang="ru-RU" dirty="0" smtClean="0">
                <a:solidFill>
                  <a:schemeClr val="tx1">
                    <a:lumMod val="85000"/>
                    <a:lumOff val="15000"/>
                  </a:schemeClr>
                </a:solidFill>
              </a:rPr>
              <a:t>беспечение </a:t>
            </a:r>
            <a:r>
              <a:rPr lang="ru-RU" dirty="0">
                <a:solidFill>
                  <a:schemeClr val="tx1">
                    <a:lumMod val="85000"/>
                    <a:lumOff val="15000"/>
                  </a:schemeClr>
                </a:solidFill>
              </a:rPr>
              <a:t>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a:t>
            </a:r>
            <a:r>
              <a:rPr lang="ru-RU" dirty="0" smtClean="0">
                <a:solidFill>
                  <a:schemeClr val="tx1">
                    <a:lumMod val="85000"/>
                    <a:lumOff val="15000"/>
                  </a:schemeClr>
                </a:solidFill>
              </a:rPr>
              <a:t>и в </a:t>
            </a:r>
            <a:r>
              <a:rPr lang="ru-RU" dirty="0">
                <a:solidFill>
                  <a:schemeClr val="tx1">
                    <a:lumMod val="85000"/>
                    <a:lumOff val="15000"/>
                  </a:schemeClr>
                </a:solidFill>
              </a:rPr>
              <a:t>муниципальных общеобразовательных организациях, </a:t>
            </a:r>
            <a:r>
              <a:rPr lang="ru-RU" dirty="0" smtClean="0">
                <a:solidFill>
                  <a:schemeClr val="tx1">
                    <a:lumMod val="85000"/>
                    <a:lumOff val="15000"/>
                  </a:schemeClr>
                </a:solidFill>
              </a:rPr>
              <a:t>посредством </a:t>
            </a:r>
            <a:r>
              <a:rPr lang="ru-RU" dirty="0">
                <a:solidFill>
                  <a:schemeClr val="tx1">
                    <a:lumMod val="85000"/>
                    <a:lumOff val="15000"/>
                  </a:schemeClr>
                </a:solidFill>
              </a:rPr>
              <a:t>предоставления субвенций местным бюджетам,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с нормативами, определяемыми органами государственной власти субъектов Российской </a:t>
            </a:r>
            <a:r>
              <a:rPr lang="ru-RU" dirty="0" smtClean="0">
                <a:solidFill>
                  <a:schemeClr val="tx1">
                    <a:lumMod val="85000"/>
                    <a:lumOff val="15000"/>
                  </a:schemeClr>
                </a:solidFill>
              </a:rPr>
              <a:t>Федерации;</a:t>
            </a:r>
          </a:p>
          <a:p>
            <a:pPr marL="0" indent="0" algn="just" eaLnBrk="1" fontAlgn="auto" hangingPunct="1">
              <a:spcAft>
                <a:spcPts val="0"/>
              </a:spcAft>
              <a:buFont typeface="Wingdings" pitchFamily="2" charset="2"/>
              <a:buNone/>
              <a:defRPr/>
            </a:pPr>
            <a:endParaRPr lang="ru-RU" sz="2000" b="1" dirty="0" smtClean="0">
              <a:solidFill>
                <a:schemeClr val="tx1">
                  <a:lumMod val="85000"/>
                  <a:lumOff val="15000"/>
                </a:schemeClr>
              </a:solidFill>
            </a:endParaRPr>
          </a:p>
          <a:p>
            <a:pPr marL="0" indent="0" algn="ctr" eaLnBrk="1" fontAlgn="auto" hangingPunct="1">
              <a:spcAft>
                <a:spcPts val="0"/>
              </a:spcAft>
              <a:buFont typeface="Wingdings" pitchFamily="2" charset="2"/>
              <a:buNone/>
              <a:defRPr/>
            </a:pPr>
            <a:r>
              <a:rPr lang="ru-RU" sz="2000" b="1" dirty="0" smtClean="0">
                <a:solidFill>
                  <a:schemeClr val="tx1">
                    <a:lumMod val="85000"/>
                    <a:lumOff val="15000"/>
                  </a:schemeClr>
                </a:solidFill>
              </a:rPr>
              <a:t>(</a:t>
            </a:r>
            <a:r>
              <a:rPr lang="ru-RU" sz="2000" dirty="0">
                <a:solidFill>
                  <a:schemeClr val="tx1">
                    <a:lumMod val="85000"/>
                    <a:lumOff val="15000"/>
                  </a:schemeClr>
                </a:solidFill>
              </a:rPr>
              <a:t>Пункт 3 части 1 статьи 8 вступает в силу с 1 января 2014 года)</a:t>
            </a:r>
            <a:endParaRPr lang="ru-RU" sz="2200" dirty="0">
              <a:solidFill>
                <a:schemeClr val="tx1">
                  <a:lumMod val="85000"/>
                  <a:lumOff val="15000"/>
                </a:schemeClr>
              </a:solidFill>
            </a:endParaRPr>
          </a:p>
        </p:txBody>
      </p:sp>
      <p:sp>
        <p:nvSpPr>
          <p:cNvPr id="19459" name="Заголовок 2"/>
          <p:cNvSpPr>
            <a:spLocks noGrp="1"/>
          </p:cNvSpPr>
          <p:nvPr>
            <p:ph type="title"/>
          </p:nvPr>
        </p:nvSpPr>
        <p:spPr/>
        <p:txBody>
          <a:bodyPr/>
          <a:lstStyle/>
          <a:p>
            <a:pPr eaLnBrk="1" hangingPunct="1"/>
            <a:r>
              <a:rPr lang="ru-RU" sz="2600" smtClean="0"/>
              <a:t>Статья 8. Полномочия органов государственной власти субъектов Российской Федерации </a:t>
            </a:r>
            <a:br>
              <a:rPr lang="ru-RU" sz="2600" smtClean="0"/>
            </a:br>
            <a:r>
              <a:rPr lang="ru-RU" sz="2600" smtClean="0"/>
              <a:t>в сфере образования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p:nvPr>
        </p:nvSpPr>
        <p:spPr/>
        <p:txBody>
          <a:bodyPr/>
          <a:lstStyle/>
          <a:p>
            <a:pPr eaLnBrk="1" hangingPunct="1"/>
            <a:r>
              <a:rPr lang="ru-RU" sz="2600" smtClean="0"/>
              <a:t>Статья 8. Полномочия органов государственной власти субъектов Российской Федерации </a:t>
            </a:r>
            <a:br>
              <a:rPr lang="ru-RU" sz="2600" smtClean="0"/>
            </a:br>
            <a:r>
              <a:rPr lang="ru-RU" sz="2600" smtClean="0"/>
              <a:t>в сфере образования </a:t>
            </a:r>
          </a:p>
        </p:txBody>
      </p:sp>
      <p:sp>
        <p:nvSpPr>
          <p:cNvPr id="5" name="Объект 1"/>
          <p:cNvSpPr>
            <a:spLocks noGrp="1"/>
          </p:cNvSpPr>
          <p:nvPr>
            <p:ph idx="1"/>
          </p:nvPr>
        </p:nvSpPr>
        <p:spPr>
          <a:xfrm>
            <a:off x="698500" y="2247900"/>
            <a:ext cx="7747000" cy="4494213"/>
          </a:xfrm>
        </p:spPr>
        <p:txBody>
          <a:bodyPr rtlCol="0">
            <a:normAutofit fontScale="85000" lnSpcReduction="10000"/>
          </a:bodyPr>
          <a:lstStyle/>
          <a:p>
            <a:pPr marL="365760" indent="-365760" algn="ctr" eaLnBrk="1" fontAlgn="auto" hangingPunct="1">
              <a:spcAft>
                <a:spcPts val="0"/>
              </a:spcAft>
              <a:defRPr/>
            </a:pPr>
            <a:r>
              <a:rPr lang="ru-RU" sz="2600" b="1" dirty="0" smtClean="0">
                <a:solidFill>
                  <a:schemeClr val="tx1">
                    <a:lumMod val="85000"/>
                    <a:lumOff val="15000"/>
                  </a:schemeClr>
                </a:solidFill>
              </a:rPr>
              <a:t>1. К полномочиям органов государственной власти субъектов Российской Федерации в сфере образования относятся:</a:t>
            </a:r>
          </a:p>
          <a:p>
            <a:pPr marL="0" indent="0" algn="just" eaLnBrk="1" fontAlgn="auto" hangingPunct="1">
              <a:spcAft>
                <a:spcPts val="0"/>
              </a:spcAft>
              <a:buFont typeface="Wingdings" pitchFamily="2" charset="2"/>
              <a:buNone/>
              <a:defRPr/>
            </a:pPr>
            <a:r>
              <a:rPr lang="ru-RU" dirty="0" smtClean="0">
                <a:solidFill>
                  <a:schemeClr val="tx1">
                    <a:lumMod val="85000"/>
                    <a:lumOff val="15000"/>
                  </a:schemeClr>
                </a:solidFill>
              </a:rPr>
              <a:t>п. 6 Финансовое </a:t>
            </a:r>
            <a:r>
              <a:rPr lang="ru-RU" dirty="0">
                <a:solidFill>
                  <a:schemeClr val="tx1">
                    <a:lumMod val="85000"/>
                    <a:lumOff val="15000"/>
                  </a:schemeClr>
                </a:solidFill>
              </a:rPr>
              <a:t>обеспечение получения дошкольного образования в частных дошкольных образовательных организациях, </a:t>
            </a:r>
            <a:r>
              <a:rPr lang="ru-RU" dirty="0" smtClean="0">
                <a:solidFill>
                  <a:schemeClr val="tx1">
                    <a:lumMod val="85000"/>
                    <a:lumOff val="15000"/>
                  </a:schemeClr>
                </a:solidFill>
              </a:rPr>
              <a:t>в </a:t>
            </a:r>
            <a:r>
              <a:rPr lang="ru-RU" dirty="0">
                <a:solidFill>
                  <a:schemeClr val="tx1">
                    <a:lumMod val="85000"/>
                    <a:lumOff val="15000"/>
                  </a:schemeClr>
                </a:solidFill>
              </a:rPr>
              <a:t>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посредством предоставления указанным образовательным организациям субсидий на возмещение затрат,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a:t>
            </a:r>
            <a:r>
              <a:rPr lang="ru-RU" dirty="0" smtClean="0">
                <a:solidFill>
                  <a:schemeClr val="tx1">
                    <a:lumMod val="85000"/>
                    <a:lumOff val="15000"/>
                  </a:schemeClr>
                </a:solidFill>
              </a:rPr>
              <a:t>с </a:t>
            </a:r>
            <a:r>
              <a:rPr lang="ru-RU" dirty="0">
                <a:solidFill>
                  <a:schemeClr val="tx1">
                    <a:lumMod val="85000"/>
                    <a:lumOff val="15000"/>
                  </a:schemeClr>
                </a:solidFill>
              </a:rPr>
              <a:t>нормативами, определяемыми органами государственной власти субъектов Российской Федерации</a:t>
            </a:r>
            <a:r>
              <a:rPr lang="ru-RU" dirty="0" smtClean="0">
                <a:solidFill>
                  <a:schemeClr val="tx1">
                    <a:lumMod val="85000"/>
                    <a:lumOff val="15000"/>
                  </a:schemeClr>
                </a:solidFill>
              </a:rPr>
              <a:t>;</a:t>
            </a:r>
            <a:endParaRPr lang="ru-RU"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650" y="2133600"/>
            <a:ext cx="7747000" cy="4610100"/>
          </a:xfrm>
        </p:spPr>
        <p:txBody>
          <a:bodyPr rtlCol="0">
            <a:normAutofit fontScale="92500"/>
          </a:bodyPr>
          <a:lstStyle/>
          <a:p>
            <a:pPr marL="365760" indent="-365760" algn="ctr" eaLnBrk="1" fontAlgn="auto" hangingPunct="1">
              <a:spcAft>
                <a:spcPts val="0"/>
              </a:spcAft>
              <a:defRPr/>
            </a:pPr>
            <a:r>
              <a:rPr lang="ru-RU" b="1" dirty="0">
                <a:solidFill>
                  <a:schemeClr val="tx1">
                    <a:lumMod val="85000"/>
                    <a:lumOff val="15000"/>
                  </a:schemeClr>
                </a:solidFill>
              </a:rPr>
              <a:t>1.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a:t>
            </a:r>
          </a:p>
          <a:p>
            <a:pPr marL="0" indent="0" algn="just" eaLnBrk="1" fontAlgn="auto" hangingPunct="1">
              <a:spcBef>
                <a:spcPts val="0"/>
              </a:spcBef>
              <a:spcAft>
                <a:spcPts val="0"/>
              </a:spcAft>
              <a:buNone/>
              <a:defRPr/>
            </a:pPr>
            <a:r>
              <a:rPr lang="ru-RU" dirty="0" smtClean="0">
                <a:solidFill>
                  <a:schemeClr val="tx1">
                    <a:lumMod val="85000"/>
                    <a:lumOff val="15000"/>
                  </a:schemeClr>
                </a:solidFill>
              </a:rPr>
              <a:t> п.1 Организация </a:t>
            </a:r>
            <a:r>
              <a:rPr lang="ru-RU" dirty="0">
                <a:solidFill>
                  <a:schemeClr val="tx1">
                    <a:lumMod val="85000"/>
                    <a:lumOff val="15000"/>
                  </a:schemeClr>
                </a:solidFill>
              </a:rPr>
              <a:t>предоставления общедоступного и бесплатного </a:t>
            </a:r>
            <a:r>
              <a:rPr lang="ru-RU" dirty="0" smtClean="0">
                <a:solidFill>
                  <a:schemeClr val="tx1">
                    <a:lumMod val="85000"/>
                    <a:lumOff val="15000"/>
                  </a:schemeClr>
                </a:solidFill>
              </a:rPr>
              <a:t>дошкольного</a:t>
            </a:r>
            <a:r>
              <a:rPr lang="en-US" dirty="0" smtClean="0">
                <a:solidFill>
                  <a:schemeClr val="tx1">
                    <a:lumMod val="85000"/>
                    <a:lumOff val="15000"/>
                  </a:schemeClr>
                </a:solidFill>
              </a:rPr>
              <a:t> </a:t>
            </a:r>
            <a:r>
              <a:rPr lang="ru-RU" dirty="0" smtClean="0">
                <a:solidFill>
                  <a:schemeClr val="tx1">
                    <a:lumMod val="85000"/>
                    <a:lumOff val="15000"/>
                  </a:schemeClr>
                </a:solidFill>
              </a:rPr>
              <a:t>образования </a:t>
            </a:r>
            <a:r>
              <a:rPr lang="ru-RU" dirty="0">
                <a:solidFill>
                  <a:schemeClr val="tx1">
                    <a:lumMod val="85000"/>
                    <a:lumOff val="15000"/>
                  </a:schemeClr>
                </a:solidFill>
              </a:rPr>
              <a:t>по основным общеобразовательным программам в муниципальных образовательных организациях (за исключением полномочий по финансовому обеспечению реализации основных общеобразовательных программ в соответствии с федеральными государственными образовательными стандартами</a:t>
            </a:r>
            <a:r>
              <a:rPr lang="ru-RU" dirty="0" smtClean="0">
                <a:solidFill>
                  <a:schemeClr val="tx1">
                    <a:lumMod val="85000"/>
                    <a:lumOff val="15000"/>
                  </a:schemeClr>
                </a:solidFill>
              </a:rPr>
              <a:t>);</a:t>
            </a:r>
          </a:p>
          <a:p>
            <a:pPr marL="0" indent="0" algn="ctr" eaLnBrk="1" fontAlgn="auto" hangingPunct="1">
              <a:spcAft>
                <a:spcPts val="0"/>
              </a:spcAft>
              <a:buFont typeface="Wingdings" pitchFamily="2" charset="2"/>
              <a:buNone/>
              <a:defRPr/>
            </a:pPr>
            <a:r>
              <a:rPr lang="ru-RU" dirty="0" smtClean="0">
                <a:solidFill>
                  <a:schemeClr val="tx1">
                    <a:lumMod val="85000"/>
                    <a:lumOff val="15000"/>
                  </a:schemeClr>
                </a:solidFill>
              </a:rPr>
              <a:t>(Пункт </a:t>
            </a:r>
            <a:r>
              <a:rPr lang="ru-RU" dirty="0">
                <a:solidFill>
                  <a:schemeClr val="tx1">
                    <a:lumMod val="85000"/>
                    <a:lumOff val="15000"/>
                  </a:schemeClr>
                </a:solidFill>
              </a:rPr>
              <a:t>1 части 1 статьи 9 вступает в силу с 1 января 2014 </a:t>
            </a:r>
            <a:r>
              <a:rPr lang="ru-RU" dirty="0" smtClean="0">
                <a:solidFill>
                  <a:schemeClr val="tx1">
                    <a:lumMod val="85000"/>
                    <a:lumOff val="15000"/>
                  </a:schemeClr>
                </a:solidFill>
              </a:rPr>
              <a:t>года)</a:t>
            </a:r>
            <a:endParaRPr lang="ru-RU" dirty="0">
              <a:solidFill>
                <a:schemeClr val="tx1">
                  <a:lumMod val="85000"/>
                  <a:lumOff val="15000"/>
                </a:schemeClr>
              </a:solidFill>
            </a:endParaRPr>
          </a:p>
          <a:p>
            <a:pPr marL="365760" indent="-365760" eaLnBrk="1" fontAlgn="auto" hangingPunct="1">
              <a:spcAft>
                <a:spcPts val="0"/>
              </a:spcAft>
              <a:defRPr/>
            </a:pPr>
            <a:endParaRPr lang="ru-RU" dirty="0">
              <a:solidFill>
                <a:schemeClr val="tx1">
                  <a:lumMod val="85000"/>
                  <a:lumOff val="15000"/>
                </a:schemeClr>
              </a:solidFill>
            </a:endParaRPr>
          </a:p>
        </p:txBody>
      </p:sp>
      <p:sp>
        <p:nvSpPr>
          <p:cNvPr id="21507" name="Заголовок 2"/>
          <p:cNvSpPr>
            <a:spLocks noGrp="1"/>
          </p:cNvSpPr>
          <p:nvPr>
            <p:ph type="title"/>
          </p:nvPr>
        </p:nvSpPr>
        <p:spPr>
          <a:xfrm>
            <a:off x="688975" y="333375"/>
            <a:ext cx="7756525" cy="1290638"/>
          </a:xfrm>
        </p:spPr>
        <p:txBody>
          <a:bodyPr/>
          <a:lstStyle/>
          <a:p>
            <a:pPr eaLnBrk="1" hangingPunct="1"/>
            <a:r>
              <a:rPr lang="ru-RU" sz="2600" smtClean="0"/>
              <a:t>Статья 9. Полномочия органов местного самоуправления муниципальных районов и городских округов в сфере образования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4610100"/>
          </a:xfrm>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1.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a:t>
            </a:r>
          </a:p>
          <a:p>
            <a:pPr marL="0" indent="0" algn="just" eaLnBrk="1" fontAlgn="auto" hangingPunct="1">
              <a:spcAft>
                <a:spcPts val="0"/>
              </a:spcAft>
              <a:buFont typeface="Wingdings" pitchFamily="2" charset="2"/>
              <a:buNone/>
              <a:defRPr/>
            </a:pPr>
            <a:r>
              <a:rPr lang="ru-RU" sz="2200" dirty="0">
                <a:solidFill>
                  <a:schemeClr val="tx1">
                    <a:lumMod val="85000"/>
                    <a:lumOff val="15000"/>
                  </a:schemeClr>
                </a:solidFill>
              </a:rPr>
              <a:t>п</a:t>
            </a:r>
            <a:r>
              <a:rPr lang="ru-RU" sz="2200" dirty="0" smtClean="0">
                <a:solidFill>
                  <a:schemeClr val="tx1">
                    <a:lumMod val="85000"/>
                    <a:lumOff val="15000"/>
                  </a:schemeClr>
                </a:solidFill>
              </a:rPr>
              <a:t>. 3 Создание </a:t>
            </a:r>
            <a:r>
              <a:rPr lang="ru-RU" sz="2200" dirty="0">
                <a:solidFill>
                  <a:schemeClr val="tx1">
                    <a:lumMod val="85000"/>
                    <a:lumOff val="15000"/>
                  </a:schemeClr>
                </a:solidFill>
              </a:rPr>
              <a:t>условий для осуществления присмотра и ухода за детьми, содержания детей в муниципальных образовательных организациях;</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22531" name="Заголовок 2"/>
          <p:cNvSpPr>
            <a:spLocks noGrp="1"/>
          </p:cNvSpPr>
          <p:nvPr>
            <p:ph type="title"/>
          </p:nvPr>
        </p:nvSpPr>
        <p:spPr>
          <a:xfrm>
            <a:off x="688975" y="333375"/>
            <a:ext cx="7756525" cy="1290638"/>
          </a:xfrm>
        </p:spPr>
        <p:txBody>
          <a:bodyPr/>
          <a:lstStyle/>
          <a:p>
            <a:pPr eaLnBrk="1" hangingPunct="1"/>
            <a:r>
              <a:rPr lang="ru-RU" sz="2600" smtClean="0"/>
              <a:t>Статья 9. Полномочия органов местного самоуправления муниципальных районов и городских округов в сфере образования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3557588"/>
          </a:xfrm>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1.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a:t>
            </a:r>
          </a:p>
          <a:p>
            <a:pPr marL="0" indent="0" algn="just" eaLnBrk="1" fontAlgn="auto" hangingPunct="1">
              <a:spcAft>
                <a:spcPts val="0"/>
              </a:spcAft>
              <a:buFont typeface="Wingdings" pitchFamily="2" charset="2"/>
              <a:buNone/>
              <a:defRPr/>
            </a:pPr>
            <a:r>
              <a:rPr lang="ru-RU" sz="2200" dirty="0">
                <a:solidFill>
                  <a:schemeClr val="tx1">
                    <a:lumMod val="85000"/>
                    <a:lumOff val="15000"/>
                  </a:schemeClr>
                </a:solidFill>
              </a:rPr>
              <a:t>п</a:t>
            </a:r>
            <a:r>
              <a:rPr lang="ru-RU" sz="2200" dirty="0" smtClean="0">
                <a:solidFill>
                  <a:schemeClr val="tx1">
                    <a:lumMod val="85000"/>
                    <a:lumOff val="15000"/>
                  </a:schemeClr>
                </a:solidFill>
              </a:rPr>
              <a:t>. 4 Создание</a:t>
            </a:r>
            <a:r>
              <a:rPr lang="ru-RU" sz="2200" dirty="0">
                <a:solidFill>
                  <a:schemeClr val="tx1">
                    <a:lumMod val="85000"/>
                    <a:lumOff val="15000"/>
                  </a:schemeClr>
                </a:solidFill>
              </a:rPr>
              <a:t>, </a:t>
            </a:r>
            <a:r>
              <a:rPr lang="ru-RU" sz="2200" dirty="0" smtClean="0">
                <a:solidFill>
                  <a:schemeClr val="tx1">
                    <a:lumMod val="85000"/>
                    <a:lumOff val="15000"/>
                  </a:schemeClr>
                </a:solidFill>
              </a:rPr>
              <a:t>ликвидация </a:t>
            </a:r>
            <a:r>
              <a:rPr lang="ru-RU" sz="2200" dirty="0">
                <a:solidFill>
                  <a:schemeClr val="tx1">
                    <a:lumMod val="85000"/>
                    <a:lumOff val="15000"/>
                  </a:schemeClr>
                </a:solidFill>
              </a:rPr>
              <a:t>муниципальных образовательных </a:t>
            </a:r>
            <a:r>
              <a:rPr lang="ru-RU" sz="2200" dirty="0" smtClean="0">
                <a:solidFill>
                  <a:schemeClr val="tx1">
                    <a:lumMod val="85000"/>
                    <a:lumOff val="15000"/>
                  </a:schemeClr>
                </a:solidFill>
              </a:rPr>
              <a:t>организаций, </a:t>
            </a:r>
            <a:r>
              <a:rPr lang="ru-RU" sz="2200" dirty="0">
                <a:solidFill>
                  <a:schemeClr val="tx1">
                    <a:lumMod val="85000"/>
                    <a:lumOff val="15000"/>
                  </a:schemeClr>
                </a:solidFill>
              </a:rPr>
              <a:t>осуществление функций и полномочий учредителей муниципальных образовательных организаций;</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23555" name="Заголовок 2"/>
          <p:cNvSpPr>
            <a:spLocks noGrp="1"/>
          </p:cNvSpPr>
          <p:nvPr>
            <p:ph type="title"/>
          </p:nvPr>
        </p:nvSpPr>
        <p:spPr>
          <a:xfrm>
            <a:off x="688975" y="333375"/>
            <a:ext cx="7756525" cy="1290638"/>
          </a:xfrm>
        </p:spPr>
        <p:txBody>
          <a:bodyPr/>
          <a:lstStyle/>
          <a:p>
            <a:pPr eaLnBrk="1" hangingPunct="1"/>
            <a:r>
              <a:rPr lang="ru-RU" sz="2600" smtClean="0"/>
              <a:t>Статья 9. Полномочия органов местного самоуправления муниципальных районов и городских округов в сфере образования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3557588"/>
          </a:xfrm>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1.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a:t>
            </a:r>
          </a:p>
          <a:p>
            <a:pPr marL="0" indent="0" algn="just" eaLnBrk="1" fontAlgn="auto" hangingPunct="1">
              <a:spcAft>
                <a:spcPts val="0"/>
              </a:spcAft>
              <a:buFont typeface="Wingdings" pitchFamily="2" charset="2"/>
              <a:buNone/>
              <a:defRPr/>
            </a:pPr>
            <a:r>
              <a:rPr lang="ru-RU" sz="2200" dirty="0">
                <a:solidFill>
                  <a:schemeClr val="tx1">
                    <a:lumMod val="85000"/>
                    <a:lumOff val="15000"/>
                  </a:schemeClr>
                </a:solidFill>
              </a:rPr>
              <a:t>п</a:t>
            </a:r>
            <a:r>
              <a:rPr lang="ru-RU" sz="2200" dirty="0" smtClean="0">
                <a:solidFill>
                  <a:schemeClr val="tx1">
                    <a:lumMod val="85000"/>
                    <a:lumOff val="15000"/>
                  </a:schemeClr>
                </a:solidFill>
              </a:rPr>
              <a:t>. 5 Обеспечение </a:t>
            </a:r>
            <a:r>
              <a:rPr lang="ru-RU" sz="2200" dirty="0">
                <a:solidFill>
                  <a:schemeClr val="tx1">
                    <a:lumMod val="85000"/>
                    <a:lumOff val="15000"/>
                  </a:schemeClr>
                </a:solidFill>
              </a:rPr>
              <a:t>содержания зданий и сооружений муниципальных образовательных организаций, обустройство прилегающих к ним территорий;</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24579" name="Заголовок 2"/>
          <p:cNvSpPr>
            <a:spLocks noGrp="1"/>
          </p:cNvSpPr>
          <p:nvPr>
            <p:ph type="title"/>
          </p:nvPr>
        </p:nvSpPr>
        <p:spPr>
          <a:xfrm>
            <a:off x="688975" y="333375"/>
            <a:ext cx="7756525" cy="1290638"/>
          </a:xfrm>
        </p:spPr>
        <p:txBody>
          <a:bodyPr/>
          <a:lstStyle/>
          <a:p>
            <a:pPr eaLnBrk="1" hangingPunct="1"/>
            <a:r>
              <a:rPr lang="ru-RU" sz="2600" smtClean="0"/>
              <a:t>Статья 9. Полномочия органов местного самоуправления муниципальных районов и городских округов в сфере образования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3629025"/>
          </a:xfrm>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1.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a:t>
            </a:r>
          </a:p>
          <a:p>
            <a:pPr marL="0" indent="0" algn="just" eaLnBrk="1" fontAlgn="auto" hangingPunct="1">
              <a:spcAft>
                <a:spcPts val="0"/>
              </a:spcAft>
              <a:buFont typeface="Wingdings" pitchFamily="2" charset="2"/>
              <a:buNone/>
              <a:defRPr/>
            </a:pPr>
            <a:r>
              <a:rPr lang="ru-RU" sz="2200" dirty="0">
                <a:solidFill>
                  <a:schemeClr val="tx1">
                    <a:lumMod val="85000"/>
                    <a:lumOff val="15000"/>
                  </a:schemeClr>
                </a:solidFill>
              </a:rPr>
              <a:t>п</a:t>
            </a:r>
            <a:r>
              <a:rPr lang="ru-RU" sz="2200" dirty="0" smtClean="0">
                <a:solidFill>
                  <a:schemeClr val="tx1">
                    <a:lumMod val="85000"/>
                    <a:lumOff val="15000"/>
                  </a:schemeClr>
                </a:solidFill>
              </a:rPr>
              <a:t>. 6 Учет </a:t>
            </a:r>
            <a:r>
              <a:rPr lang="ru-RU" sz="2200" dirty="0">
                <a:solidFill>
                  <a:schemeClr val="tx1">
                    <a:lumMod val="85000"/>
                    <a:lumOff val="15000"/>
                  </a:schemeClr>
                </a:solidFill>
              </a:rPr>
              <a:t>детей, подлежащих обучению по образовательным программам </a:t>
            </a:r>
            <a:r>
              <a:rPr lang="ru-RU" sz="2200" dirty="0" smtClean="0">
                <a:solidFill>
                  <a:schemeClr val="tx1">
                    <a:lumMod val="85000"/>
                    <a:lumOff val="15000"/>
                  </a:schemeClr>
                </a:solidFill>
              </a:rPr>
              <a:t>дошкольного </a:t>
            </a:r>
            <a:r>
              <a:rPr lang="ru-RU" sz="2200" dirty="0">
                <a:solidFill>
                  <a:schemeClr val="tx1">
                    <a:lumMod val="85000"/>
                    <a:lumOff val="15000"/>
                  </a:schemeClr>
                </a:solidFill>
              </a:rPr>
              <a:t>образования, закрепление муниципальных образовательных организаций за конкретными территориями муниципального района, городского округа;</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25603" name="Заголовок 2"/>
          <p:cNvSpPr>
            <a:spLocks noGrp="1"/>
          </p:cNvSpPr>
          <p:nvPr>
            <p:ph type="title"/>
          </p:nvPr>
        </p:nvSpPr>
        <p:spPr>
          <a:xfrm>
            <a:off x="688975" y="333375"/>
            <a:ext cx="7756525" cy="1290638"/>
          </a:xfrm>
        </p:spPr>
        <p:txBody>
          <a:bodyPr/>
          <a:lstStyle/>
          <a:p>
            <a:pPr eaLnBrk="1" hangingPunct="1"/>
            <a:r>
              <a:rPr lang="ru-RU" sz="2600" smtClean="0"/>
              <a:t>Статья 9. Полномочия органов местного самоуправления муниципальных районов и городских округов в сфере образования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690563" y="1204913"/>
            <a:ext cx="7754937" cy="1911350"/>
          </a:xfrm>
        </p:spPr>
        <p:txBody>
          <a:bodyPr/>
          <a:lstStyle/>
          <a:p>
            <a:pPr eaLnBrk="1" hangingPunct="1"/>
            <a:r>
              <a:rPr lang="ru-RU" b="1" smtClean="0"/>
              <a:t>Глава 2. </a:t>
            </a:r>
            <a:br>
              <a:rPr lang="ru-RU" b="1" smtClean="0"/>
            </a:br>
            <a:r>
              <a:rPr lang="ru-RU" b="1" smtClean="0"/>
              <a:t>Система образования</a:t>
            </a:r>
            <a:endParaRPr lang="ru-RU"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365760" indent="-365760" algn="ctr" eaLnBrk="1" fontAlgn="auto" hangingPunct="1">
              <a:spcAft>
                <a:spcPts val="0"/>
              </a:spcAft>
              <a:defRPr/>
            </a:pPr>
            <a:r>
              <a:rPr lang="ru-RU" sz="2200" b="1" dirty="0" smtClean="0">
                <a:solidFill>
                  <a:schemeClr val="tx1">
                    <a:lumMod val="85000"/>
                    <a:lumOff val="15000"/>
                  </a:schemeClr>
                </a:solidFill>
              </a:rPr>
              <a:t>4. В Российской Федерации устанавливаются следующие уровни общего образования:</a:t>
            </a:r>
          </a:p>
          <a:p>
            <a:pPr marL="457200" indent="-457200" eaLnBrk="1" fontAlgn="auto" hangingPunct="1">
              <a:spcAft>
                <a:spcPts val="0"/>
              </a:spcAft>
              <a:buFont typeface="Wingdings" pitchFamily="2" charset="2"/>
              <a:buAutoNum type="arabicParenR"/>
              <a:defRPr/>
            </a:pPr>
            <a:r>
              <a:rPr lang="ru-RU" sz="2200" b="1" dirty="0" smtClean="0">
                <a:solidFill>
                  <a:schemeClr val="accent1"/>
                </a:solidFill>
              </a:rPr>
              <a:t>дошкольное образование</a:t>
            </a:r>
            <a:r>
              <a:rPr lang="ru-RU" sz="2200" dirty="0" smtClean="0">
                <a:solidFill>
                  <a:schemeClr val="tx1">
                    <a:lumMod val="85000"/>
                    <a:lumOff val="15000"/>
                  </a:schemeClr>
                </a:solidFill>
              </a:rPr>
              <a:t>;</a:t>
            </a:r>
          </a:p>
          <a:p>
            <a:pPr marL="457200" indent="-457200" eaLnBrk="1" fontAlgn="auto" hangingPunct="1">
              <a:spcAft>
                <a:spcPts val="0"/>
              </a:spcAft>
              <a:buFont typeface="Wingdings" pitchFamily="2" charset="2"/>
              <a:buAutoNum type="arabicParenR"/>
              <a:defRPr/>
            </a:pPr>
            <a:r>
              <a:rPr lang="ru-RU" sz="2200" dirty="0" smtClean="0">
                <a:solidFill>
                  <a:schemeClr val="tx1">
                    <a:lumMod val="85000"/>
                    <a:lumOff val="15000"/>
                  </a:schemeClr>
                </a:solidFill>
              </a:rPr>
              <a:t>начальное общее образование;</a:t>
            </a:r>
          </a:p>
          <a:p>
            <a:pPr marL="457200" indent="-457200" eaLnBrk="1" fontAlgn="auto" hangingPunct="1">
              <a:spcAft>
                <a:spcPts val="0"/>
              </a:spcAft>
              <a:buFont typeface="Wingdings" pitchFamily="2" charset="2"/>
              <a:buAutoNum type="arabicParenR"/>
              <a:defRPr/>
            </a:pPr>
            <a:r>
              <a:rPr lang="ru-RU" sz="2200" dirty="0" smtClean="0">
                <a:solidFill>
                  <a:schemeClr val="tx1">
                    <a:lumMod val="85000"/>
                    <a:lumOff val="15000"/>
                  </a:schemeClr>
                </a:solidFill>
              </a:rPr>
              <a:t>основное </a:t>
            </a:r>
            <a:r>
              <a:rPr lang="ru-RU" sz="2200" dirty="0">
                <a:solidFill>
                  <a:schemeClr val="tx1">
                    <a:lumMod val="85000"/>
                    <a:lumOff val="15000"/>
                  </a:schemeClr>
                </a:solidFill>
              </a:rPr>
              <a:t>общее образование</a:t>
            </a:r>
            <a:r>
              <a:rPr lang="ru-RU" sz="2200" dirty="0" smtClean="0">
                <a:solidFill>
                  <a:schemeClr val="tx1">
                    <a:lumMod val="85000"/>
                    <a:lumOff val="15000"/>
                  </a:schemeClr>
                </a:solidFill>
              </a:rPr>
              <a:t>;</a:t>
            </a:r>
          </a:p>
          <a:p>
            <a:pPr marL="457200" indent="-457200" eaLnBrk="1" fontAlgn="auto" hangingPunct="1">
              <a:spcAft>
                <a:spcPts val="0"/>
              </a:spcAft>
              <a:buFont typeface="Wingdings" pitchFamily="2" charset="2"/>
              <a:buAutoNum type="arabicParenR"/>
              <a:defRPr/>
            </a:pPr>
            <a:r>
              <a:rPr lang="ru-RU" sz="2200" dirty="0" smtClean="0">
                <a:solidFill>
                  <a:schemeClr val="tx1">
                    <a:lumMod val="85000"/>
                    <a:lumOff val="15000"/>
                  </a:schemeClr>
                </a:solidFill>
              </a:rPr>
              <a:t>среднее </a:t>
            </a:r>
            <a:r>
              <a:rPr lang="ru-RU" sz="2200" dirty="0">
                <a:solidFill>
                  <a:schemeClr val="tx1">
                    <a:lumMod val="85000"/>
                    <a:lumOff val="15000"/>
                  </a:schemeClr>
                </a:solidFill>
              </a:rPr>
              <a:t>общее образование;</a:t>
            </a:r>
            <a:endParaRPr lang="en-US" sz="2200" dirty="0" smtClean="0">
              <a:solidFill>
                <a:schemeClr val="tx1">
                  <a:lumMod val="85000"/>
                  <a:lumOff val="15000"/>
                </a:schemeClr>
              </a:solidFill>
            </a:endParaRPr>
          </a:p>
          <a:p>
            <a:pPr marL="457200" indent="-457200" eaLnBrk="1" fontAlgn="auto" hangingPunct="1">
              <a:spcAft>
                <a:spcPts val="0"/>
              </a:spcAft>
              <a:buFont typeface="Wingdings" pitchFamily="2" charset="2"/>
              <a:buAutoNum type="arabicParenR"/>
              <a:defRPr/>
            </a:pPr>
            <a:endParaRPr lang="ru-RU" sz="2200" dirty="0">
              <a:solidFill>
                <a:schemeClr val="tx1">
                  <a:lumMod val="85000"/>
                  <a:lumOff val="15000"/>
                </a:schemeClr>
              </a:solidFill>
            </a:endParaRPr>
          </a:p>
        </p:txBody>
      </p:sp>
      <p:sp>
        <p:nvSpPr>
          <p:cNvPr id="27651" name="Заголовок 2"/>
          <p:cNvSpPr>
            <a:spLocks noGrp="1"/>
          </p:cNvSpPr>
          <p:nvPr>
            <p:ph type="title"/>
          </p:nvPr>
        </p:nvSpPr>
        <p:spPr>
          <a:xfrm>
            <a:off x="684213" y="404813"/>
            <a:ext cx="7754937" cy="1054100"/>
          </a:xfrm>
        </p:spPr>
        <p:txBody>
          <a:bodyPr/>
          <a:lstStyle/>
          <a:p>
            <a:pPr eaLnBrk="1" hangingPunct="1"/>
            <a:r>
              <a:rPr lang="ru-RU" sz="2600" smtClean="0"/>
              <a:t>Статья 10. Структура системы образования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3. К основным образовательным </a:t>
            </a:r>
            <a:endParaRPr lang="ru-RU" sz="2200" b="1" dirty="0" smtClean="0">
              <a:solidFill>
                <a:schemeClr val="tx1">
                  <a:lumMod val="85000"/>
                  <a:lumOff val="15000"/>
                </a:schemeClr>
              </a:solidFill>
            </a:endParaRPr>
          </a:p>
          <a:p>
            <a:pPr marL="0" indent="0" algn="ctr" eaLnBrk="1" fontAlgn="auto" hangingPunct="1">
              <a:spcAft>
                <a:spcPts val="0"/>
              </a:spcAft>
              <a:buFont typeface="Wingdings" pitchFamily="2" charset="2"/>
              <a:buNone/>
              <a:defRPr/>
            </a:pPr>
            <a:r>
              <a:rPr lang="ru-RU" sz="2200" b="1" dirty="0" smtClean="0">
                <a:solidFill>
                  <a:schemeClr val="tx1">
                    <a:lumMod val="85000"/>
                    <a:lumOff val="15000"/>
                  </a:schemeClr>
                </a:solidFill>
              </a:rPr>
              <a:t>    программам </a:t>
            </a:r>
            <a:r>
              <a:rPr lang="ru-RU" sz="2200" b="1" dirty="0">
                <a:solidFill>
                  <a:schemeClr val="tx1">
                    <a:lumMod val="85000"/>
                    <a:lumOff val="15000"/>
                  </a:schemeClr>
                </a:solidFill>
              </a:rPr>
              <a:t>относятся:</a:t>
            </a:r>
          </a:p>
          <a:p>
            <a:pPr marL="0" indent="0" eaLnBrk="1" fontAlgn="auto" hangingPunct="1">
              <a:spcAft>
                <a:spcPts val="0"/>
              </a:spcAft>
              <a:buFont typeface="Wingdings" pitchFamily="2" charset="2"/>
              <a:buNone/>
              <a:defRPr/>
            </a:pPr>
            <a:r>
              <a:rPr lang="ru-RU" sz="2200" dirty="0">
                <a:solidFill>
                  <a:schemeClr val="tx1">
                    <a:lumMod val="85000"/>
                    <a:lumOff val="15000"/>
                  </a:schemeClr>
                </a:solidFill>
              </a:rPr>
              <a:t>1) основные общеобразовательные программы - образовательные программы дошкольного </a:t>
            </a:r>
            <a:r>
              <a:rPr lang="ru-RU" sz="2200" dirty="0" smtClean="0">
                <a:solidFill>
                  <a:schemeClr val="tx1">
                    <a:lumMod val="85000"/>
                    <a:lumOff val="15000"/>
                  </a:schemeClr>
                </a:solidFill>
              </a:rPr>
              <a:t>образования;</a:t>
            </a:r>
            <a:endParaRPr lang="ru-RU" sz="2200" dirty="0">
              <a:solidFill>
                <a:schemeClr val="tx1">
                  <a:lumMod val="85000"/>
                  <a:lumOff val="15000"/>
                </a:schemeClr>
              </a:solidFill>
            </a:endParaRPr>
          </a:p>
        </p:txBody>
      </p:sp>
      <p:sp>
        <p:nvSpPr>
          <p:cNvPr id="28675" name="Заголовок 2"/>
          <p:cNvSpPr>
            <a:spLocks noGrp="1"/>
          </p:cNvSpPr>
          <p:nvPr>
            <p:ph type="title"/>
          </p:nvPr>
        </p:nvSpPr>
        <p:spPr/>
        <p:txBody>
          <a:bodyPr/>
          <a:lstStyle/>
          <a:p>
            <a:pPr eaLnBrk="1" hangingPunct="1"/>
            <a:r>
              <a:rPr lang="ru-RU" sz="2600" smtClean="0"/>
              <a:t>Статья12.  Образовательные программы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690563" y="1204913"/>
            <a:ext cx="7754937" cy="1911350"/>
          </a:xfrm>
        </p:spPr>
        <p:txBody>
          <a:bodyPr/>
          <a:lstStyle/>
          <a:p>
            <a:pPr eaLnBrk="1" hangingPunct="1"/>
            <a:r>
              <a:rPr lang="ru-RU" b="1" smtClean="0"/>
              <a:t>Глава 1. </a:t>
            </a:r>
            <a:br>
              <a:rPr lang="ru-RU" b="1" smtClean="0"/>
            </a:br>
            <a:r>
              <a:rPr lang="ru-RU" b="1" smtClean="0"/>
              <a:t>Общие положения</a:t>
            </a:r>
            <a:endParaRPr lang="ru-RU"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ъект 1"/>
          <p:cNvSpPr>
            <a:spLocks noGrp="1"/>
          </p:cNvSpPr>
          <p:nvPr>
            <p:ph idx="1"/>
          </p:nvPr>
        </p:nvSpPr>
        <p:spPr/>
        <p:txBody>
          <a:bodyPr/>
          <a:lstStyle/>
          <a:p>
            <a:pPr algn="ctr" eaLnBrk="1" hangingPunct="1"/>
            <a:r>
              <a:rPr lang="ru-RU" sz="2200" b="1" smtClean="0"/>
              <a:t>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a:t>
            </a:r>
          </a:p>
        </p:txBody>
      </p:sp>
      <p:sp>
        <p:nvSpPr>
          <p:cNvPr id="29699" name="Заголовок 2"/>
          <p:cNvSpPr>
            <a:spLocks noGrp="1"/>
          </p:cNvSpPr>
          <p:nvPr>
            <p:ph type="title"/>
          </p:nvPr>
        </p:nvSpPr>
        <p:spPr/>
        <p:txBody>
          <a:bodyPr/>
          <a:lstStyle/>
          <a:p>
            <a:pPr eaLnBrk="1" hangingPunct="1"/>
            <a:r>
              <a:rPr lang="ru-RU" sz="2600" smtClean="0"/>
              <a:t>Статья12.  Образовательные программы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395288" y="836613"/>
            <a:ext cx="8424862" cy="4176712"/>
          </a:xfrm>
        </p:spPr>
        <p:txBody>
          <a:bodyPr/>
          <a:lstStyle/>
          <a:p>
            <a:pPr eaLnBrk="1" hangingPunct="1"/>
            <a:r>
              <a:rPr lang="ru-RU" b="1" smtClean="0"/>
              <a:t>Глава 3. </a:t>
            </a:r>
            <a:br>
              <a:rPr lang="ru-RU" b="1" smtClean="0"/>
            </a:br>
            <a:r>
              <a:rPr lang="ru-RU" b="1" smtClean="0"/>
              <a:t>Лица, осуществляющие образовательную деятельность</a:t>
            </a:r>
            <a:endParaRPr lang="ru-RU"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2. В Российской Федерации устанавливаются следующие типы образовательных организаций, реализующих основные образовательные программы:</a:t>
            </a:r>
          </a:p>
          <a:p>
            <a:pPr marL="0" indent="0" algn="just" eaLnBrk="1" fontAlgn="auto" hangingPunct="1">
              <a:spcAft>
                <a:spcPts val="0"/>
              </a:spcAft>
              <a:buFont typeface="Wingdings" pitchFamily="2" charset="2"/>
              <a:buNone/>
              <a:defRPr/>
            </a:pPr>
            <a:r>
              <a:rPr lang="ru-RU" sz="2200" dirty="0" smtClean="0">
                <a:solidFill>
                  <a:schemeClr val="tx1">
                    <a:lumMod val="85000"/>
                    <a:lumOff val="15000"/>
                  </a:schemeClr>
                </a:solidFill>
              </a:rPr>
              <a:t>п</a:t>
            </a:r>
            <a:r>
              <a:rPr lang="ru-RU" sz="2200" dirty="0" smtClean="0">
                <a:solidFill>
                  <a:schemeClr val="tx1">
                    <a:lumMod val="85000"/>
                    <a:lumOff val="15000"/>
                  </a:schemeClr>
                </a:solidFill>
              </a:rPr>
              <a:t>.1</a:t>
            </a:r>
            <a:r>
              <a:rPr lang="ru-RU" sz="2200" dirty="0">
                <a:solidFill>
                  <a:schemeClr val="tx1">
                    <a:lumMod val="85000"/>
                    <a:lumOff val="15000"/>
                  </a:schemeClr>
                </a:solidFill>
              </a:rPr>
              <a:t> </a:t>
            </a:r>
            <a:r>
              <a:rPr lang="ru-RU" sz="2200" dirty="0" smtClean="0">
                <a:solidFill>
                  <a:schemeClr val="tx1">
                    <a:lumMod val="85000"/>
                    <a:lumOff val="15000"/>
                  </a:schemeClr>
                </a:solidFill>
              </a:rPr>
              <a:t>Д</a:t>
            </a:r>
            <a:r>
              <a:rPr lang="ru-RU" sz="2200" dirty="0" smtClean="0">
                <a:solidFill>
                  <a:schemeClr val="tx1">
                    <a:lumMod val="85000"/>
                    <a:lumOff val="15000"/>
                  </a:schemeClr>
                </a:solidFill>
              </a:rPr>
              <a:t>ошкольная </a:t>
            </a:r>
            <a:r>
              <a:rPr lang="ru-RU" sz="2200" dirty="0">
                <a:solidFill>
                  <a:schemeClr val="tx1">
                    <a:lumMod val="85000"/>
                    <a:lumOff val="15000"/>
                  </a:schemeClr>
                </a:solidFill>
              </a:rPr>
              <a:t>образовательная организация - образовательная организация, осуществляющая в качестве основной цели ее деятельности образовательную деятельность по образовательным программам дошкольного образования, присмотр и уход за детьми;</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31747" name="Заголовок 2"/>
          <p:cNvSpPr>
            <a:spLocks noGrp="1"/>
          </p:cNvSpPr>
          <p:nvPr>
            <p:ph type="title"/>
          </p:nvPr>
        </p:nvSpPr>
        <p:spPr/>
        <p:txBody>
          <a:bodyPr/>
          <a:lstStyle/>
          <a:p>
            <a:pPr eaLnBrk="1" hangingPunct="1"/>
            <a:r>
              <a:rPr lang="ru-RU" sz="2600" smtClean="0"/>
              <a:t>Статья 23.  Типы образовательных организаций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2"/>
          <p:cNvSpPr>
            <a:spLocks noGrp="1"/>
          </p:cNvSpPr>
          <p:nvPr>
            <p:ph type="title"/>
          </p:nvPr>
        </p:nvSpPr>
        <p:spPr>
          <a:xfrm>
            <a:off x="755650" y="3141663"/>
            <a:ext cx="7754938" cy="1909762"/>
          </a:xfrm>
        </p:spPr>
        <p:txBody>
          <a:bodyPr/>
          <a:lstStyle/>
          <a:p>
            <a:pPr eaLnBrk="1" hangingPunct="1"/>
            <a:r>
              <a:rPr lang="ru-RU" b="1" smtClean="0"/>
              <a:t>Глава 4. </a:t>
            </a:r>
            <a:br>
              <a:rPr lang="ru-RU" b="1" smtClean="0"/>
            </a:br>
            <a:r>
              <a:rPr lang="ru-RU" b="1" smtClean="0"/>
              <a:t>Обучающиеся и их родители (законные представители)</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365760" indent="-365760" algn="ctr" eaLnBrk="1" fontAlgn="auto" hangingPunct="1">
              <a:spcAft>
                <a:spcPts val="0"/>
              </a:spcAft>
              <a:defRPr/>
            </a:pPr>
            <a:r>
              <a:rPr lang="ru-RU" sz="2200" b="1" dirty="0">
                <a:solidFill>
                  <a:schemeClr val="tx1">
                    <a:lumMod val="85000"/>
                    <a:lumOff val="15000"/>
                  </a:schemeClr>
                </a:solidFill>
              </a:rPr>
              <a:t>1. К обучающимся в зависимости от уровня осваиваемой образовательной программы, формы обучения, режима пребывания в образовательной организации относятся:</a:t>
            </a:r>
          </a:p>
          <a:p>
            <a:pPr marL="0" indent="0" algn="just" eaLnBrk="1" fontAlgn="auto" hangingPunct="1">
              <a:spcAft>
                <a:spcPts val="0"/>
              </a:spcAft>
              <a:buFont typeface="Wingdings" pitchFamily="2" charset="2"/>
              <a:buNone/>
              <a:defRPr/>
            </a:pPr>
            <a:r>
              <a:rPr lang="ru-RU" sz="2200" dirty="0">
                <a:solidFill>
                  <a:schemeClr val="tx1">
                    <a:lumMod val="85000"/>
                    <a:lumOff val="15000"/>
                  </a:schemeClr>
                </a:solidFill>
              </a:rPr>
              <a:t>п</a:t>
            </a:r>
            <a:r>
              <a:rPr lang="ru-RU" sz="2200" dirty="0" smtClean="0">
                <a:solidFill>
                  <a:schemeClr val="tx1">
                    <a:lumMod val="85000"/>
                    <a:lumOff val="15000"/>
                  </a:schemeClr>
                </a:solidFill>
              </a:rPr>
              <a:t>. 1 Воспитанники </a:t>
            </a:r>
            <a:r>
              <a:rPr lang="ru-RU" sz="2200" dirty="0">
                <a:solidFill>
                  <a:schemeClr val="tx1">
                    <a:lumMod val="85000"/>
                    <a:lumOff val="15000"/>
                  </a:schemeClr>
                </a:solidFill>
              </a:rPr>
              <a:t>- лица, осваивающие образовательную программу дошкольного образования, лица, осваивающие основную общеобразовательную программу с одновременным проживанием или нахождением в образовательной организации;</a:t>
            </a:r>
          </a:p>
          <a:p>
            <a:pPr marL="365760" indent="-365760" eaLnBrk="1" fontAlgn="auto" hangingPunct="1">
              <a:spcAft>
                <a:spcPts val="0"/>
              </a:spcAft>
              <a:defRPr/>
            </a:pPr>
            <a:endParaRPr lang="ru-RU" sz="2200" dirty="0">
              <a:solidFill>
                <a:schemeClr val="tx1">
                  <a:lumMod val="85000"/>
                  <a:lumOff val="15000"/>
                </a:schemeClr>
              </a:solidFill>
            </a:endParaRPr>
          </a:p>
        </p:txBody>
      </p:sp>
      <p:sp>
        <p:nvSpPr>
          <p:cNvPr id="33795" name="Заголовок 2"/>
          <p:cNvSpPr>
            <a:spLocks noGrp="1"/>
          </p:cNvSpPr>
          <p:nvPr>
            <p:ph type="title"/>
          </p:nvPr>
        </p:nvSpPr>
        <p:spPr/>
        <p:txBody>
          <a:bodyPr/>
          <a:lstStyle/>
          <a:p>
            <a:pPr eaLnBrk="1" hangingPunct="1"/>
            <a:r>
              <a:rPr lang="ru-RU" sz="2600" smtClean="0"/>
              <a:t>Статья 33. Обучающиеся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323850" y="1204913"/>
            <a:ext cx="8424863" cy="1911350"/>
          </a:xfrm>
        </p:spPr>
        <p:txBody>
          <a:bodyPr/>
          <a:lstStyle/>
          <a:p>
            <a:pPr eaLnBrk="1" hangingPunct="1"/>
            <a:r>
              <a:rPr lang="ru-RU" b="1" smtClean="0"/>
              <a:t>Глава 7.  </a:t>
            </a:r>
            <a:br>
              <a:rPr lang="ru-RU" b="1" smtClean="0"/>
            </a:br>
            <a:r>
              <a:rPr lang="ru-RU" b="1" smtClean="0"/>
              <a:t>Общее образование</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ъект 1"/>
          <p:cNvSpPr>
            <a:spLocks noGrp="1"/>
          </p:cNvSpPr>
          <p:nvPr>
            <p:ph idx="1"/>
          </p:nvPr>
        </p:nvSpPr>
        <p:spPr/>
        <p:txBody>
          <a:bodyPr/>
          <a:lstStyle/>
          <a:p>
            <a:pPr algn="ctr" eaLnBrk="1" hangingPunct="1"/>
            <a:r>
              <a:rPr lang="ru-RU" sz="2200" b="1" dirty="0" smtClean="0"/>
              <a:t>1. Дошкольное образование направлено на формирование общей культуры, развитие физических, интеллектуальных, нравственных, эстетических и личностных качеств, формирование предпосылок учебной деятельности, сохранение и укрепление здоровья детей </a:t>
            </a:r>
            <a:r>
              <a:rPr lang="ru-RU" sz="2200" b="1" dirty="0" smtClean="0"/>
              <a:t>дошкольного </a:t>
            </a:r>
            <a:r>
              <a:rPr lang="ru-RU" sz="2200" b="1" dirty="0" smtClean="0"/>
              <a:t>возраста.</a:t>
            </a:r>
          </a:p>
        </p:txBody>
      </p:sp>
      <p:sp>
        <p:nvSpPr>
          <p:cNvPr id="35843" name="Заголовок 2"/>
          <p:cNvSpPr>
            <a:spLocks noGrp="1"/>
          </p:cNvSpPr>
          <p:nvPr>
            <p:ph type="title"/>
          </p:nvPr>
        </p:nvSpPr>
        <p:spPr/>
        <p:txBody>
          <a:bodyPr/>
          <a:lstStyle/>
          <a:p>
            <a:pPr eaLnBrk="1" hangingPunct="1"/>
            <a:r>
              <a:rPr lang="ru-RU" sz="2600" smtClean="0"/>
              <a:t>Статья 64.  Дошкольное образование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060575"/>
            <a:ext cx="7747000" cy="4681538"/>
          </a:xfrm>
        </p:spPr>
        <p:txBody>
          <a:bodyPr rtlCol="0">
            <a:normAutofit fontScale="92500" lnSpcReduction="20000"/>
          </a:bodyPr>
          <a:lstStyle/>
          <a:p>
            <a:pPr marL="365760" indent="-365760" algn="ctr" eaLnBrk="1" fontAlgn="auto" hangingPunct="1">
              <a:spcAft>
                <a:spcPts val="0"/>
              </a:spcAft>
              <a:defRPr/>
            </a:pPr>
            <a:r>
              <a:rPr lang="ru-RU" b="1" dirty="0">
                <a:solidFill>
                  <a:schemeClr val="tx1">
                    <a:lumMod val="85000"/>
                    <a:lumOff val="15000"/>
                  </a:schemeClr>
                </a:solidFill>
              </a:rPr>
              <a:t>2. </a:t>
            </a:r>
            <a:r>
              <a:rPr lang="ru-RU" sz="2800" b="1" dirty="0">
                <a:solidFill>
                  <a:schemeClr val="accent1"/>
                </a:solidFill>
              </a:rPr>
              <a:t>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a:t>
            </a:r>
            <a:r>
              <a:rPr lang="ru-RU" b="1" dirty="0">
                <a:solidFill>
                  <a:schemeClr val="accent1"/>
                </a:solidFill>
              </a:rPr>
              <a:t> </a:t>
            </a:r>
            <a:r>
              <a:rPr lang="ru-RU" b="1" dirty="0">
                <a:solidFill>
                  <a:schemeClr val="tx1">
                    <a:lumMod val="85000"/>
                    <a:lumOff val="15000"/>
                  </a:schemeClr>
                </a:solidFill>
              </a:rPr>
              <a:t>в том числе достижение детьми дошкольного возраста уровня развития, необходимого и достаточного для успешного освоения ими образовательных программ начального общего образования, на основе индивидуального подхода к детям дошкольного возраста и специфичных для детей дошкольного возраста видов деятельности. </a:t>
            </a:r>
            <a:r>
              <a:rPr lang="ru-RU" sz="2800" b="1" dirty="0">
                <a:solidFill>
                  <a:schemeClr val="accent1"/>
                </a:solidFill>
              </a:rPr>
              <a:t>Освоение образовательных программ дошкольного образования не сопровождается проведением промежуточных аттестаций и итоговой аттестации обучающихся.</a:t>
            </a:r>
          </a:p>
        </p:txBody>
      </p:sp>
      <p:sp>
        <p:nvSpPr>
          <p:cNvPr id="36867" name="Заголовок 2"/>
          <p:cNvSpPr>
            <a:spLocks noGrp="1"/>
          </p:cNvSpPr>
          <p:nvPr>
            <p:ph type="title"/>
          </p:nvPr>
        </p:nvSpPr>
        <p:spPr/>
        <p:txBody>
          <a:bodyPr/>
          <a:lstStyle/>
          <a:p>
            <a:pPr eaLnBrk="1" hangingPunct="1"/>
            <a:r>
              <a:rPr lang="ru-RU" sz="2600" smtClean="0"/>
              <a:t>Статья 64.  Дошкольное образование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247900"/>
            <a:ext cx="7747000" cy="4421188"/>
          </a:xfrm>
        </p:spPr>
        <p:txBody>
          <a:bodyPr rtlCol="0">
            <a:normAutofit fontScale="92500" lnSpcReduction="20000"/>
          </a:bodyPr>
          <a:lstStyle/>
          <a:p>
            <a:pPr marL="365760" indent="-365760" algn="ctr" eaLnBrk="1" fontAlgn="auto" hangingPunct="1">
              <a:spcAft>
                <a:spcPts val="0"/>
              </a:spcAft>
              <a:defRPr/>
            </a:pPr>
            <a:r>
              <a:rPr lang="ru-RU" b="1" dirty="0">
                <a:solidFill>
                  <a:schemeClr val="tx1">
                    <a:lumMod val="85000"/>
                    <a:lumOff val="15000"/>
                  </a:schemeClr>
                </a:solidFill>
              </a:rPr>
              <a:t>3. </a:t>
            </a:r>
            <a:r>
              <a:rPr lang="ru-RU" sz="2800" b="1" dirty="0">
                <a:solidFill>
                  <a:schemeClr val="accent1"/>
                </a:solidFill>
              </a:rPr>
              <a:t>Родители</a:t>
            </a:r>
            <a:r>
              <a:rPr lang="ru-RU" b="1" dirty="0">
                <a:solidFill>
                  <a:schemeClr val="tx1">
                    <a:lumMod val="85000"/>
                    <a:lumOff val="15000"/>
                  </a:schemeClr>
                </a:solidFill>
              </a:rPr>
              <a:t> </a:t>
            </a:r>
            <a:r>
              <a:rPr lang="ru-RU" dirty="0" smtClean="0">
                <a:solidFill>
                  <a:schemeClr val="tx1">
                    <a:lumMod val="85000"/>
                    <a:lumOff val="15000"/>
                  </a:schemeClr>
                </a:solidFill>
                <a:hlinkClick r:id="rId2"/>
              </a:rPr>
              <a:t>(законные представители)</a:t>
            </a:r>
            <a:r>
              <a:rPr lang="ru-RU" dirty="0" smtClean="0">
                <a:solidFill>
                  <a:schemeClr val="tx1">
                    <a:lumMod val="85000"/>
                    <a:lumOff val="15000"/>
                  </a:schemeClr>
                </a:solidFill>
              </a:rPr>
              <a:t> </a:t>
            </a:r>
            <a:r>
              <a:rPr lang="ru-RU" b="1" dirty="0" smtClean="0">
                <a:solidFill>
                  <a:schemeClr val="accent1">
                    <a:lumMod val="75000"/>
                  </a:schemeClr>
                </a:solidFill>
              </a:rPr>
              <a:t>несовершеннолетних обучающихся, обеспечивающие получение детьми дошкольного образования в форме семейного образования</a:t>
            </a:r>
            <a:r>
              <a:rPr lang="ru-RU" b="1" dirty="0" smtClean="0">
                <a:solidFill>
                  <a:schemeClr val="tx1">
                    <a:lumMod val="85000"/>
                    <a:lumOff val="15000"/>
                  </a:schemeClr>
                </a:solidFill>
              </a:rPr>
              <a:t>, </a:t>
            </a:r>
            <a:r>
              <a:rPr lang="ru-RU" sz="2800" b="1" dirty="0" smtClean="0">
                <a:solidFill>
                  <a:schemeClr val="accent1"/>
                </a:solidFill>
              </a:rPr>
              <a:t>имеют </a:t>
            </a:r>
            <a:r>
              <a:rPr lang="ru-RU" sz="2800" b="1" dirty="0">
                <a:solidFill>
                  <a:schemeClr val="accent1"/>
                </a:solidFill>
              </a:rPr>
              <a:t>право на получение методической, психолого-педагогической, диагностической и консультативной помощи без взимания платы, в том числе в дошкольных образовательных организациях и общеобразовательных организациях, если в них созданы соответствующие консультационные центры</a:t>
            </a:r>
            <a:r>
              <a:rPr lang="ru-RU" b="1" dirty="0">
                <a:solidFill>
                  <a:schemeClr val="accent1"/>
                </a:solidFill>
              </a:rPr>
              <a:t>. </a:t>
            </a:r>
            <a:r>
              <a:rPr lang="ru-RU" b="1" dirty="0" smtClean="0">
                <a:solidFill>
                  <a:schemeClr val="tx1">
                    <a:lumMod val="85000"/>
                    <a:lumOff val="15000"/>
                  </a:schemeClr>
                </a:solidFill>
              </a:rPr>
              <a:t>Обеспечение </a:t>
            </a:r>
            <a:r>
              <a:rPr lang="ru-RU" b="1" dirty="0">
                <a:solidFill>
                  <a:schemeClr val="tx1">
                    <a:lumMod val="85000"/>
                    <a:lumOff val="15000"/>
                  </a:schemeClr>
                </a:solidFill>
              </a:rPr>
              <a:t>предоставления таких видов помощи осуществляется органами государственной власти субъектов Российской Федерации.</a:t>
            </a:r>
          </a:p>
        </p:txBody>
      </p:sp>
      <p:sp>
        <p:nvSpPr>
          <p:cNvPr id="37891" name="Заголовок 2"/>
          <p:cNvSpPr>
            <a:spLocks noGrp="1"/>
          </p:cNvSpPr>
          <p:nvPr>
            <p:ph type="title"/>
          </p:nvPr>
        </p:nvSpPr>
        <p:spPr/>
        <p:txBody>
          <a:bodyPr/>
          <a:lstStyle/>
          <a:p>
            <a:pPr eaLnBrk="1" hangingPunct="1"/>
            <a:r>
              <a:rPr lang="ru-RU" sz="2600" smtClean="0"/>
              <a:t>Статья 64.  Дошкольное образование</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ъект 1"/>
          <p:cNvSpPr>
            <a:spLocks noGrp="1"/>
          </p:cNvSpPr>
          <p:nvPr>
            <p:ph idx="1"/>
          </p:nvPr>
        </p:nvSpPr>
        <p:spPr/>
        <p:txBody>
          <a:bodyPr/>
          <a:lstStyle/>
          <a:p>
            <a:pPr algn="ctr" eaLnBrk="1" hangingPunct="1"/>
            <a:r>
              <a:rPr lang="ru-RU" sz="2200" b="1" smtClean="0"/>
              <a:t>1.</a:t>
            </a:r>
            <a:r>
              <a:rPr lang="ru-RU" b="1" smtClean="0"/>
              <a:t> </a:t>
            </a:r>
            <a:r>
              <a:rPr lang="ru-RU" sz="2600" b="1" smtClean="0">
                <a:solidFill>
                  <a:schemeClr val="accent1"/>
                </a:solidFill>
              </a:rPr>
              <a:t>Дошкольные образовательные организации осуществляют присмотр и уход за детьми. </a:t>
            </a:r>
            <a:r>
              <a:rPr lang="ru-RU" sz="2200" b="1" smtClean="0"/>
              <a:t>Иные организации, осуществляющие образовательную деятельность по реализации образовательных программ дошкольного образования, вправе осуществлять присмотр и уход за детьми.</a:t>
            </a:r>
          </a:p>
        </p:txBody>
      </p:sp>
      <p:sp>
        <p:nvSpPr>
          <p:cNvPr id="38915"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0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000" b="1" dirty="0">
                <a:solidFill>
                  <a:schemeClr val="tx1">
                    <a:lumMod val="85000"/>
                    <a:lumOff val="15000"/>
                  </a:schemeClr>
                </a:solidFill>
              </a:rPr>
              <a:t>п</a:t>
            </a:r>
            <a:r>
              <a:rPr lang="ru-RU" sz="2000" b="1" dirty="0" smtClean="0">
                <a:solidFill>
                  <a:schemeClr val="tx1">
                    <a:lumMod val="85000"/>
                    <a:lumOff val="15000"/>
                  </a:schemeClr>
                </a:solidFill>
              </a:rPr>
              <a:t>. 6  </a:t>
            </a:r>
            <a:r>
              <a:rPr lang="ru-RU" sz="2000" b="1" dirty="0" smtClean="0">
                <a:solidFill>
                  <a:schemeClr val="tx2">
                    <a:lumMod val="75000"/>
                  </a:schemeClr>
                </a:solidFill>
              </a:rPr>
              <a:t>Ф</a:t>
            </a:r>
            <a:r>
              <a:rPr lang="ru-RU" sz="2000" b="1" dirty="0" smtClean="0">
                <a:solidFill>
                  <a:schemeClr val="accent1"/>
                </a:solidFill>
              </a:rPr>
              <a:t>едеральный </a:t>
            </a:r>
            <a:r>
              <a:rPr lang="ru-RU" sz="2000" b="1" dirty="0">
                <a:solidFill>
                  <a:schemeClr val="accent1"/>
                </a:solidFill>
              </a:rPr>
              <a:t>государственный образовательный стандарт </a:t>
            </a:r>
            <a:r>
              <a:rPr lang="ru-RU" sz="2000" b="1" dirty="0">
                <a:solidFill>
                  <a:schemeClr val="tx1">
                    <a:lumMod val="85000"/>
                    <a:lumOff val="15000"/>
                  </a:schemeClr>
                </a:solidFill>
              </a:rPr>
              <a:t>- совокупность обязательных требований к образованию определенного </a:t>
            </a:r>
            <a:r>
              <a:rPr lang="ru-RU" sz="2000" b="1" dirty="0" smtClean="0">
                <a:solidFill>
                  <a:schemeClr val="tx1">
                    <a:lumMod val="85000"/>
                    <a:lumOff val="15000"/>
                  </a:schemeClr>
                </a:solidFill>
              </a:rPr>
              <a:t>уровня, </a:t>
            </a:r>
            <a:r>
              <a:rPr lang="ru-RU" sz="2000" b="1" dirty="0">
                <a:solidFill>
                  <a:schemeClr val="tx1">
                    <a:lumMod val="85000"/>
                    <a:lumOff val="15000"/>
                  </a:schemeClr>
                </a:solidFill>
              </a:rPr>
              <a:t>утвержденных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a:p>
            <a:pPr marL="365760" indent="-365760" algn="just" eaLnBrk="1" fontAlgn="auto" hangingPunct="1">
              <a:spcAft>
                <a:spcPts val="0"/>
              </a:spcAft>
              <a:defRPr/>
            </a:pPr>
            <a:endParaRPr lang="ru-RU" sz="2200" b="1" dirty="0">
              <a:solidFill>
                <a:schemeClr val="tx1">
                  <a:lumMod val="85000"/>
                  <a:lumOff val="15000"/>
                </a:schemeClr>
              </a:solidFill>
            </a:endParaRPr>
          </a:p>
        </p:txBody>
      </p:sp>
      <p:sp>
        <p:nvSpPr>
          <p:cNvPr id="12291"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ъект 1"/>
          <p:cNvSpPr>
            <a:spLocks noGrp="1"/>
          </p:cNvSpPr>
          <p:nvPr>
            <p:ph idx="1"/>
          </p:nvPr>
        </p:nvSpPr>
        <p:spPr/>
        <p:txBody>
          <a:bodyPr/>
          <a:lstStyle/>
          <a:p>
            <a:pPr algn="ctr" eaLnBrk="1" hangingPunct="1"/>
            <a:r>
              <a:rPr lang="ru-RU" sz="2200" b="1" smtClean="0">
                <a:solidFill>
                  <a:schemeClr val="accent1"/>
                </a:solidFill>
              </a:rPr>
              <a:t>2. </a:t>
            </a:r>
            <a:r>
              <a:rPr lang="ru-RU" sz="2600" b="1" smtClean="0">
                <a:solidFill>
                  <a:schemeClr val="accent1"/>
                </a:solidFill>
              </a:rPr>
              <a:t>За присмотр и уход </a:t>
            </a:r>
            <a:r>
              <a:rPr lang="ru-RU" sz="2200" b="1" smtClean="0"/>
              <a:t>за ребенком </a:t>
            </a:r>
            <a:r>
              <a:rPr lang="ru-RU" sz="2600" b="1" smtClean="0">
                <a:solidFill>
                  <a:schemeClr val="accent1"/>
                </a:solidFill>
              </a:rPr>
              <a:t>учредитель</a:t>
            </a:r>
            <a:r>
              <a:rPr lang="ru-RU" sz="2200" b="1" smtClean="0"/>
              <a:t> организации, осуществляющей образовательную деятельность, </a:t>
            </a:r>
            <a:r>
              <a:rPr lang="ru-RU" sz="2600" b="1" smtClean="0">
                <a:solidFill>
                  <a:schemeClr val="accent1"/>
                </a:solidFill>
              </a:rPr>
              <a:t>вправе устанавливать плату, взимаемую с родителей</a:t>
            </a:r>
            <a:r>
              <a:rPr lang="ru-RU" sz="2200" b="1" smtClean="0"/>
              <a:t> (законных представителей) (далее - родительская плата), </a:t>
            </a:r>
            <a:r>
              <a:rPr lang="ru-RU" sz="2600" b="1" smtClean="0">
                <a:solidFill>
                  <a:schemeClr val="accent1"/>
                </a:solidFill>
              </a:rPr>
              <a:t>и ее размер, если иное не установлено настоящим Федеральным законом. Учредитель вправе снизить размер родительской платы или не взимать ее</a:t>
            </a:r>
            <a:r>
              <a:rPr lang="ru-RU" sz="2200" b="1" smtClean="0"/>
              <a:t> с отдельных категорий родителей (законных представителей) в определяемых им случаях и порядке.</a:t>
            </a:r>
          </a:p>
          <a:p>
            <a:pPr algn="ctr" eaLnBrk="1" hangingPunct="1"/>
            <a:endParaRPr lang="ru-RU" sz="2200" b="1" smtClean="0"/>
          </a:p>
        </p:txBody>
      </p:sp>
      <p:sp>
        <p:nvSpPr>
          <p:cNvPr id="39939"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ъект 1"/>
          <p:cNvSpPr>
            <a:spLocks noGrp="1"/>
          </p:cNvSpPr>
          <p:nvPr>
            <p:ph idx="1"/>
          </p:nvPr>
        </p:nvSpPr>
        <p:spPr/>
        <p:txBody>
          <a:bodyPr/>
          <a:lstStyle/>
          <a:p>
            <a:pPr algn="ctr" eaLnBrk="1" hangingPunct="1"/>
            <a:r>
              <a:rPr lang="ru-RU" sz="2200" b="1" smtClean="0"/>
              <a:t>3. </a:t>
            </a:r>
            <a:r>
              <a:rPr lang="ru-RU" sz="2600" b="1" smtClean="0">
                <a:solidFill>
                  <a:schemeClr val="accent1"/>
                </a:solidFill>
              </a:rPr>
              <a:t>За присмотр и уход за детьми-инвалидами, детьми-сиротами и детьми, оставшимися без попечения родителей, а также за детьми с туберкулезной интоксикацией</a:t>
            </a:r>
            <a:r>
              <a:rPr lang="ru-RU" sz="2200" b="1" smtClean="0"/>
              <a:t>, обучающимися в государственных и муниципальных образовательных организациях, реализующих образовательную программу дошкольного образования,       </a:t>
            </a:r>
            <a:r>
              <a:rPr lang="ru-RU" sz="2600" b="1" smtClean="0">
                <a:solidFill>
                  <a:schemeClr val="accent1"/>
                </a:solidFill>
              </a:rPr>
              <a:t>родительская плата не взимается</a:t>
            </a:r>
            <a:r>
              <a:rPr lang="ru-RU" sz="2200" b="1" smtClean="0"/>
              <a:t>.</a:t>
            </a:r>
          </a:p>
          <a:p>
            <a:pPr algn="ctr" eaLnBrk="1" hangingPunct="1"/>
            <a:endParaRPr lang="ru-RU" sz="2200" b="1" smtClean="0"/>
          </a:p>
          <a:p>
            <a:pPr algn="ctr" eaLnBrk="1" hangingPunct="1"/>
            <a:endParaRPr lang="ru-RU" sz="2200" b="1" smtClean="0"/>
          </a:p>
        </p:txBody>
      </p:sp>
      <p:sp>
        <p:nvSpPr>
          <p:cNvPr id="40963"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ъект 1"/>
          <p:cNvSpPr>
            <a:spLocks noGrp="1"/>
          </p:cNvSpPr>
          <p:nvPr>
            <p:ph idx="1"/>
          </p:nvPr>
        </p:nvSpPr>
        <p:spPr/>
        <p:txBody>
          <a:bodyPr/>
          <a:lstStyle/>
          <a:p>
            <a:pPr algn="ctr" eaLnBrk="1" hangingPunct="1"/>
            <a:r>
              <a:rPr lang="ru-RU" sz="2200" b="1" smtClean="0"/>
              <a:t>4. </a:t>
            </a:r>
            <a:r>
              <a:rPr lang="ru-RU" sz="2600" b="1" smtClean="0">
                <a:solidFill>
                  <a:schemeClr val="accent1"/>
                </a:solidFill>
              </a:rPr>
              <a:t>Не допускается включение расходов на реализацию образовательной программы дошкольного образования, а также расходов на содержание недвижимого имущества</a:t>
            </a:r>
            <a:r>
              <a:rPr lang="ru-RU" sz="2200" b="1" smtClean="0"/>
              <a:t> государственных и муниципальных образовательных организаций, реализующих образовательную программу дошкольного образования, </a:t>
            </a:r>
            <a:r>
              <a:rPr lang="ru-RU" sz="2600" b="1" smtClean="0">
                <a:solidFill>
                  <a:schemeClr val="accent1"/>
                </a:solidFill>
              </a:rPr>
              <a:t>в родительскую плату за присмотр и уход за ребенком в таких организациях</a:t>
            </a:r>
            <a:r>
              <a:rPr lang="ru-RU" sz="2200" b="1" smtClean="0"/>
              <a:t>.</a:t>
            </a:r>
          </a:p>
          <a:p>
            <a:pPr algn="ctr" eaLnBrk="1" hangingPunct="1"/>
            <a:endParaRPr lang="ru-RU" sz="2200" b="1" smtClean="0"/>
          </a:p>
          <a:p>
            <a:pPr algn="ctr" eaLnBrk="1" hangingPunct="1"/>
            <a:endParaRPr lang="ru-RU" sz="2200" b="1" smtClean="0"/>
          </a:p>
        </p:txBody>
      </p:sp>
      <p:sp>
        <p:nvSpPr>
          <p:cNvPr id="41987"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8500" y="2060575"/>
            <a:ext cx="7747000" cy="4681538"/>
          </a:xfrm>
        </p:spPr>
        <p:txBody>
          <a:bodyPr rtlCol="0">
            <a:normAutofit fontScale="85000" lnSpcReduction="20000"/>
          </a:bodyPr>
          <a:lstStyle/>
          <a:p>
            <a:pPr marL="365760" indent="-365760" algn="ctr" eaLnBrk="1" fontAlgn="auto" hangingPunct="1">
              <a:spcAft>
                <a:spcPts val="0"/>
              </a:spcAft>
              <a:defRPr/>
            </a:pPr>
            <a:r>
              <a:rPr lang="ru-RU" sz="2000" dirty="0">
                <a:solidFill>
                  <a:schemeClr val="tx1">
                    <a:lumMod val="85000"/>
                    <a:lumOff val="15000"/>
                  </a:schemeClr>
                </a:solidFill>
              </a:rPr>
              <a:t>5. В целях материальной поддержки воспитания и обучения детей, посещающих образовательные организации, реализующие образовательную программу дошкольного образования, </a:t>
            </a:r>
            <a:r>
              <a:rPr lang="ru-RU" sz="2600" dirty="0">
                <a:solidFill>
                  <a:schemeClr val="accent1"/>
                </a:solidFill>
              </a:rPr>
              <a:t>родителям </a:t>
            </a:r>
            <a:r>
              <a:rPr lang="ru-RU" sz="2000" dirty="0">
                <a:solidFill>
                  <a:schemeClr val="tx1">
                    <a:lumMod val="85000"/>
                    <a:lumOff val="15000"/>
                  </a:schemeClr>
                </a:solidFill>
                <a:hlinkClick r:id="rId2"/>
              </a:rPr>
              <a:t>(законным представителям)</a:t>
            </a:r>
            <a:r>
              <a:rPr lang="ru-RU" sz="2000" dirty="0">
                <a:solidFill>
                  <a:schemeClr val="tx1">
                    <a:lumMod val="85000"/>
                    <a:lumOff val="15000"/>
                  </a:schemeClr>
                </a:solidFill>
              </a:rPr>
              <a:t> </a:t>
            </a:r>
            <a:r>
              <a:rPr lang="ru-RU" sz="2600" dirty="0">
                <a:solidFill>
                  <a:schemeClr val="accent1"/>
                </a:solidFill>
              </a:rPr>
              <a:t>выплачивается компенсация в размере</a:t>
            </a:r>
            <a:r>
              <a:rPr lang="ru-RU" sz="2000" dirty="0">
                <a:solidFill>
                  <a:schemeClr val="tx1">
                    <a:lumMod val="85000"/>
                    <a:lumOff val="15000"/>
                  </a:schemeClr>
                </a:solidFill>
              </a:rPr>
              <a:t>, устанавливаемом нормативными правовыми актами субъектов Российской Федерации, но </a:t>
            </a:r>
            <a:r>
              <a:rPr lang="ru-RU" sz="2600" dirty="0">
                <a:solidFill>
                  <a:schemeClr val="accent1"/>
                </a:solidFill>
              </a:rPr>
              <a:t>не менее двадцати процентов среднего размера родительской платы за присмотр и уход за детьми</a:t>
            </a:r>
            <a:r>
              <a:rPr lang="ru-RU" sz="2000" dirty="0">
                <a:solidFill>
                  <a:schemeClr val="tx1">
                    <a:lumMod val="85000"/>
                    <a:lumOff val="15000"/>
                  </a:schemeClr>
                </a:solidFill>
              </a:rPr>
              <a:t> в государственных и муниципальных образовательных организациях, находящихся на территории соответствующего субъекта Российской Федерации, </a:t>
            </a:r>
            <a:r>
              <a:rPr lang="ru-RU" sz="2600" dirty="0">
                <a:solidFill>
                  <a:schemeClr val="accent1"/>
                </a:solidFill>
              </a:rPr>
              <a:t>на первого ребенка, не менее пятидесяти процентов </a:t>
            </a:r>
            <a:r>
              <a:rPr lang="ru-RU" sz="2000" dirty="0">
                <a:solidFill>
                  <a:schemeClr val="tx1">
                    <a:lumMod val="85000"/>
                    <a:lumOff val="15000"/>
                  </a:schemeClr>
                </a:solidFill>
              </a:rPr>
              <a:t>размера такой платы </a:t>
            </a:r>
            <a:r>
              <a:rPr lang="ru-RU" sz="2600" dirty="0">
                <a:solidFill>
                  <a:schemeClr val="accent1"/>
                </a:solidFill>
              </a:rPr>
              <a:t>на второго ребенка, не менее семидесяти процентов</a:t>
            </a:r>
            <a:r>
              <a:rPr lang="ru-RU" sz="2000" dirty="0">
                <a:solidFill>
                  <a:schemeClr val="tx1">
                    <a:lumMod val="85000"/>
                    <a:lumOff val="15000"/>
                  </a:schemeClr>
                </a:solidFill>
              </a:rPr>
              <a:t> размера такой платы </a:t>
            </a:r>
            <a:r>
              <a:rPr lang="ru-RU" sz="2600" dirty="0">
                <a:solidFill>
                  <a:schemeClr val="accent1"/>
                </a:solidFill>
              </a:rPr>
              <a:t>на третьего ребенка и последующих детей. </a:t>
            </a:r>
            <a:r>
              <a:rPr lang="ru-RU" sz="2000" dirty="0">
                <a:solidFill>
                  <a:schemeClr val="tx1">
                    <a:lumMod val="85000"/>
                    <a:lumOff val="15000"/>
                  </a:schemeClr>
                </a:solidFill>
              </a:rPr>
              <a:t>Средний размер родительской платы за присмотр и уход за детьми в государственных и муниципальных образовательных организациях устанавливается органами государственной власти субъекта Российской Федерации. Право на получение компенсации имеет один из родителей (законных представителей), внесших родительскую плату за присмотр и уход за детьми в соответствующей образовательной организации.</a:t>
            </a:r>
            <a:endParaRPr lang="ru-RU" sz="2200" b="1" dirty="0" smtClean="0">
              <a:solidFill>
                <a:schemeClr val="tx1">
                  <a:lumMod val="85000"/>
                  <a:lumOff val="15000"/>
                </a:schemeClr>
              </a:solidFill>
            </a:endParaRPr>
          </a:p>
          <a:p>
            <a:pPr marL="365760" indent="-365760" algn="ctr" eaLnBrk="1" fontAlgn="auto" hangingPunct="1">
              <a:spcAft>
                <a:spcPts val="0"/>
              </a:spcAft>
              <a:defRPr/>
            </a:pPr>
            <a:endParaRPr lang="ru-RU" sz="2200" b="1" dirty="0">
              <a:solidFill>
                <a:schemeClr val="tx1">
                  <a:lumMod val="85000"/>
                  <a:lumOff val="15000"/>
                </a:schemeClr>
              </a:solidFill>
            </a:endParaRPr>
          </a:p>
        </p:txBody>
      </p:sp>
      <p:sp>
        <p:nvSpPr>
          <p:cNvPr id="43011"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ъект 1"/>
          <p:cNvSpPr>
            <a:spLocks noGrp="1"/>
          </p:cNvSpPr>
          <p:nvPr>
            <p:ph idx="1"/>
          </p:nvPr>
        </p:nvSpPr>
        <p:spPr/>
        <p:txBody>
          <a:bodyPr/>
          <a:lstStyle/>
          <a:p>
            <a:pPr algn="ctr" eaLnBrk="1" hangingPunct="1"/>
            <a:r>
              <a:rPr lang="ru-RU" sz="2200" b="1" smtClean="0"/>
              <a:t>6. Порядок обращения за получением компенсации и порядок ее выплаты устанавливаются органами государственной власти субъектов Российской Федерации.</a:t>
            </a:r>
          </a:p>
        </p:txBody>
      </p:sp>
      <p:sp>
        <p:nvSpPr>
          <p:cNvPr id="44035"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ъект 1"/>
          <p:cNvSpPr>
            <a:spLocks noGrp="1"/>
          </p:cNvSpPr>
          <p:nvPr>
            <p:ph idx="1"/>
          </p:nvPr>
        </p:nvSpPr>
        <p:spPr/>
        <p:txBody>
          <a:bodyPr/>
          <a:lstStyle/>
          <a:p>
            <a:pPr algn="ctr" eaLnBrk="1" hangingPunct="1"/>
            <a:r>
              <a:rPr lang="ru-RU" sz="2200" b="1" smtClean="0"/>
              <a:t>7. Финансовое обеспечение расходов, связанных с выплатой компенсации, является расходным обязательством субъектов Российской Федерации.</a:t>
            </a:r>
          </a:p>
          <a:p>
            <a:pPr algn="ctr" eaLnBrk="1" hangingPunct="1"/>
            <a:endParaRPr lang="ru-RU" sz="2200" b="1" smtClean="0"/>
          </a:p>
        </p:txBody>
      </p:sp>
      <p:sp>
        <p:nvSpPr>
          <p:cNvPr id="45059" name="Заголовок 2"/>
          <p:cNvSpPr>
            <a:spLocks noGrp="1"/>
          </p:cNvSpPr>
          <p:nvPr>
            <p:ph type="title"/>
          </p:nvPr>
        </p:nvSpPr>
        <p:spPr/>
        <p:txBody>
          <a:bodyPr/>
          <a:lstStyle/>
          <a:p>
            <a:pPr eaLnBrk="1" hangingPunct="1"/>
            <a:r>
              <a:rPr lang="ru-RU" sz="2600" smtClean="0"/>
              <a:t>Статья 65. </a:t>
            </a:r>
            <a:r>
              <a:rPr lang="ru-RU" sz="2000" smtClean="0"/>
              <a:t>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ъект 1"/>
          <p:cNvSpPr>
            <a:spLocks noGrp="1"/>
          </p:cNvSpPr>
          <p:nvPr>
            <p:ph idx="1"/>
          </p:nvPr>
        </p:nvSpPr>
        <p:spPr>
          <a:xfrm>
            <a:off x="698500" y="2060575"/>
            <a:ext cx="7747000" cy="4681538"/>
          </a:xfrm>
        </p:spPr>
        <p:txBody>
          <a:bodyPr/>
          <a:lstStyle/>
          <a:p>
            <a:pPr algn="ctr" eaLnBrk="1" hangingPunct="1"/>
            <a:r>
              <a:rPr lang="ru-RU" sz="2200" b="1" smtClean="0"/>
              <a:t>1. Получение дошкольного образования в образовательных организациях может начинаться по достижении детьми возраста двух месяцев.</a:t>
            </a:r>
          </a:p>
        </p:txBody>
      </p:sp>
      <p:sp>
        <p:nvSpPr>
          <p:cNvPr id="46083" name="Заголовок 2"/>
          <p:cNvSpPr>
            <a:spLocks noGrp="1"/>
          </p:cNvSpPr>
          <p:nvPr>
            <p:ph type="title"/>
          </p:nvPr>
        </p:nvSpPr>
        <p:spPr/>
        <p:txBody>
          <a:bodyPr/>
          <a:lstStyle/>
          <a:p>
            <a:pPr eaLnBrk="1" hangingPunct="1"/>
            <a:r>
              <a:rPr lang="ru-RU" sz="2600" smtClean="0"/>
              <a:t>Статья 67. Организация приема на обучение по основным общеобразовательным программам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a:xfrm>
            <a:off x="395288" y="2997200"/>
            <a:ext cx="8424862" cy="1909763"/>
          </a:xfrm>
        </p:spPr>
        <p:txBody>
          <a:bodyPr/>
          <a:lstStyle/>
          <a:p>
            <a:pPr eaLnBrk="1" hangingPunct="1"/>
            <a:r>
              <a:rPr lang="ru-RU" b="1" smtClean="0"/>
              <a:t>Глава 13.  </a:t>
            </a:r>
            <a:br>
              <a:rPr lang="ru-RU" b="1" smtClean="0"/>
            </a:br>
            <a:r>
              <a:rPr lang="ru-RU" b="1" smtClean="0"/>
              <a:t>Экономическая деятельность и финансовое обеспечение  в сфере образования</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ъект 1"/>
          <p:cNvSpPr>
            <a:spLocks noGrp="1"/>
          </p:cNvSpPr>
          <p:nvPr>
            <p:ph idx="1"/>
          </p:nvPr>
        </p:nvSpPr>
        <p:spPr>
          <a:xfrm>
            <a:off x="698500" y="2060575"/>
            <a:ext cx="7747000" cy="4681538"/>
          </a:xfrm>
        </p:spPr>
        <p:txBody>
          <a:bodyPr/>
          <a:lstStyle/>
          <a:p>
            <a:pPr algn="ctr" eaLnBrk="1" hangingPunct="1"/>
            <a:r>
              <a:rPr lang="ru-RU" sz="1800" b="1" smtClean="0"/>
              <a:t>3. Нормативные затраты на оказание муниципальных услуг в сфере образования включают в себя затраты на оплату труда педагогических работников с учетом обеспечения уровня средней заработной платы педагогических работников за выполняемую ими учебную работу и другую работу, определяемого в соответствии с решениями Президента Российской Федерации, Правительства Российской Федерации, органов государственной власти субъектов Российской Федерации, органов местного самоуправления. Расходы на оплату труда педагогических работников муниципальных общеобразовательных организаций, включаемые органами государственной власти субъектов Российской Федерации в нормативы, определяемые в соответствии с </a:t>
            </a:r>
            <a:r>
              <a:rPr lang="ru-RU" sz="1800" b="1" smtClean="0">
                <a:hlinkClick r:id="rId2" action="ppaction://hlinkfile"/>
              </a:rPr>
              <a:t>пунктом 3 части 1 статьи 8</a:t>
            </a:r>
            <a:r>
              <a:rPr lang="ru-RU" sz="1800" b="1" smtClean="0"/>
              <a:t> настоящего Федерального закона, не могут быть ниже уровня, соответствующего средней заработной плате в соответствующем субъекте Российской Федерации.</a:t>
            </a:r>
          </a:p>
          <a:p>
            <a:pPr algn="ctr" eaLnBrk="1" hangingPunct="1"/>
            <a:endParaRPr lang="ru-RU" sz="2200" b="1" smtClean="0"/>
          </a:p>
        </p:txBody>
      </p:sp>
      <p:sp>
        <p:nvSpPr>
          <p:cNvPr id="48131" name="Заголовок 2"/>
          <p:cNvSpPr>
            <a:spLocks noGrp="1"/>
          </p:cNvSpPr>
          <p:nvPr>
            <p:ph type="title"/>
          </p:nvPr>
        </p:nvSpPr>
        <p:spPr/>
        <p:txBody>
          <a:bodyPr/>
          <a:lstStyle/>
          <a:p>
            <a:pPr eaLnBrk="1" hangingPunct="1"/>
            <a:r>
              <a:rPr lang="ru-RU" sz="2600" smtClean="0"/>
              <a:t>Статья 99. </a:t>
            </a:r>
            <a:r>
              <a:rPr lang="ru-RU" sz="2800" smtClean="0"/>
              <a:t>Особенности финансового обеспечения оказания государственных и муниципальных услуг в сфере образования</a:t>
            </a:r>
            <a:r>
              <a:rPr lang="ru-RU" sz="26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0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000" b="1" dirty="0">
                <a:solidFill>
                  <a:schemeClr val="tx1">
                    <a:lumMod val="85000"/>
                    <a:lumOff val="15000"/>
                  </a:schemeClr>
                </a:solidFill>
              </a:rPr>
              <a:t>п</a:t>
            </a:r>
            <a:r>
              <a:rPr lang="ru-RU" sz="2000" b="1" dirty="0" smtClean="0">
                <a:solidFill>
                  <a:schemeClr val="tx1">
                    <a:lumMod val="85000"/>
                    <a:lumOff val="15000"/>
                  </a:schemeClr>
                </a:solidFill>
              </a:rPr>
              <a:t>. 8 </a:t>
            </a:r>
            <a:r>
              <a:rPr lang="ru-RU" sz="2000" b="1" dirty="0">
                <a:solidFill>
                  <a:schemeClr val="accent1"/>
                </a:solidFill>
              </a:rPr>
              <a:t>Ф</a:t>
            </a:r>
            <a:r>
              <a:rPr lang="ru-RU" sz="2000" b="1" dirty="0" smtClean="0">
                <a:solidFill>
                  <a:schemeClr val="accent1"/>
                </a:solidFill>
              </a:rPr>
              <a:t>едеральные </a:t>
            </a:r>
            <a:r>
              <a:rPr lang="ru-RU" sz="2000" b="1" dirty="0" smtClean="0">
                <a:solidFill>
                  <a:schemeClr val="accent1"/>
                </a:solidFill>
              </a:rPr>
              <a:t>государственные требования </a:t>
            </a:r>
            <a:r>
              <a:rPr lang="ru-RU" sz="2000" b="1" dirty="0" smtClean="0">
                <a:solidFill>
                  <a:schemeClr val="tx1">
                    <a:lumMod val="85000"/>
                    <a:lumOff val="15000"/>
                  </a:schemeClr>
                </a:solidFill>
              </a:rPr>
              <a:t>– обязательные требования к минимуму содержания, структуре, условиям и срокам обучения по этим программам, утверждаемые в соответствии с настоящим Федеральным законом уполномоченными федеральными органами     исполнительной власти;</a:t>
            </a:r>
            <a:endParaRPr lang="ru-RU" sz="2000" b="1" dirty="0">
              <a:solidFill>
                <a:schemeClr val="tx1">
                  <a:lumMod val="85000"/>
                  <a:lumOff val="15000"/>
                </a:schemeClr>
              </a:solidFill>
            </a:endParaRPr>
          </a:p>
          <a:p>
            <a:pPr marL="365760" indent="-365760" algn="just" eaLnBrk="1" fontAlgn="auto" hangingPunct="1">
              <a:spcAft>
                <a:spcPts val="0"/>
              </a:spcAft>
              <a:defRPr/>
            </a:pPr>
            <a:endParaRPr lang="ru-RU" sz="2200" b="1" dirty="0">
              <a:solidFill>
                <a:schemeClr val="tx1">
                  <a:lumMod val="85000"/>
                  <a:lumOff val="15000"/>
                </a:schemeClr>
              </a:solidFill>
            </a:endParaRPr>
          </a:p>
        </p:txBody>
      </p:sp>
      <p:sp>
        <p:nvSpPr>
          <p:cNvPr id="13315"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2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200" b="1" dirty="0">
                <a:solidFill>
                  <a:schemeClr val="tx1">
                    <a:lumMod val="85000"/>
                    <a:lumOff val="15000"/>
                  </a:schemeClr>
                </a:solidFill>
              </a:rPr>
              <a:t>п</a:t>
            </a:r>
            <a:r>
              <a:rPr lang="ru-RU" sz="2200" b="1" dirty="0" smtClean="0">
                <a:solidFill>
                  <a:schemeClr val="tx1">
                    <a:lumMod val="85000"/>
                    <a:lumOff val="15000"/>
                  </a:schemeClr>
                </a:solidFill>
              </a:rPr>
              <a:t>. 15 О</a:t>
            </a:r>
            <a:r>
              <a:rPr lang="ru-RU" sz="2200" b="1" dirty="0" smtClean="0">
                <a:solidFill>
                  <a:schemeClr val="accent1"/>
                </a:solidFill>
              </a:rPr>
              <a:t>бучающийся</a:t>
            </a:r>
            <a:r>
              <a:rPr lang="ru-RU" sz="2200" b="1" dirty="0" smtClean="0">
                <a:solidFill>
                  <a:schemeClr val="tx1">
                    <a:lumMod val="85000"/>
                    <a:lumOff val="15000"/>
                  </a:schemeClr>
                </a:solidFill>
              </a:rPr>
              <a:t> </a:t>
            </a:r>
            <a:r>
              <a:rPr lang="ru-RU" sz="2200" b="1" dirty="0">
                <a:solidFill>
                  <a:schemeClr val="tx1">
                    <a:lumMod val="85000"/>
                    <a:lumOff val="15000"/>
                  </a:schemeClr>
                </a:solidFill>
              </a:rPr>
              <a:t>- физическое лицо, осваивающее образовательную программу;</a:t>
            </a:r>
          </a:p>
        </p:txBody>
      </p:sp>
      <p:sp>
        <p:nvSpPr>
          <p:cNvPr id="14339"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2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200" b="1" dirty="0">
                <a:solidFill>
                  <a:schemeClr val="tx1">
                    <a:lumMod val="85000"/>
                    <a:lumOff val="15000"/>
                  </a:schemeClr>
                </a:solidFill>
              </a:rPr>
              <a:t>п</a:t>
            </a:r>
            <a:r>
              <a:rPr lang="ru-RU" sz="2200" b="1" dirty="0" smtClean="0">
                <a:solidFill>
                  <a:schemeClr val="tx1">
                    <a:lumMod val="85000"/>
                    <a:lumOff val="15000"/>
                  </a:schemeClr>
                </a:solidFill>
              </a:rPr>
              <a:t>. 21 </a:t>
            </a:r>
            <a:r>
              <a:rPr lang="ru-RU" sz="2200" b="1" dirty="0" smtClean="0">
                <a:solidFill>
                  <a:schemeClr val="accent1">
                    <a:lumMod val="75000"/>
                  </a:schemeClr>
                </a:solidFill>
              </a:rPr>
              <a:t>П</a:t>
            </a:r>
            <a:r>
              <a:rPr lang="ru-RU" sz="2200" b="1" dirty="0" smtClean="0">
                <a:solidFill>
                  <a:schemeClr val="accent1"/>
                </a:solidFill>
              </a:rPr>
              <a:t>едагогический </a:t>
            </a:r>
            <a:r>
              <a:rPr lang="ru-RU" sz="2200" b="1" dirty="0">
                <a:solidFill>
                  <a:schemeClr val="accent1"/>
                </a:solidFill>
              </a:rPr>
              <a:t>работник </a:t>
            </a:r>
            <a:r>
              <a:rPr lang="ru-RU" sz="2200" b="1" dirty="0">
                <a:solidFill>
                  <a:schemeClr val="tx1">
                    <a:lumMod val="85000"/>
                    <a:lumOff val="15000"/>
                  </a:schemeClr>
                </a:solidFill>
              </a:rPr>
              <a:t>- физическое лицо, которое состоит в трудовых, служебных отношениях с организацией, осуществляющей образовательную деятельность, и выполняет обязанности по обучению, воспитанию обучающихся и (или) организации образовательной деятельности;</a:t>
            </a:r>
          </a:p>
        </p:txBody>
      </p:sp>
      <p:sp>
        <p:nvSpPr>
          <p:cNvPr id="15363"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2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200" b="1" dirty="0">
                <a:solidFill>
                  <a:schemeClr val="tx1">
                    <a:lumMod val="85000"/>
                    <a:lumOff val="15000"/>
                  </a:schemeClr>
                </a:solidFill>
              </a:rPr>
              <a:t>п</a:t>
            </a:r>
            <a:r>
              <a:rPr lang="ru-RU" sz="2200" b="1" dirty="0" smtClean="0">
                <a:solidFill>
                  <a:schemeClr val="tx1">
                    <a:lumMod val="85000"/>
                    <a:lumOff val="15000"/>
                  </a:schemeClr>
                </a:solidFill>
              </a:rPr>
              <a:t>. 31  </a:t>
            </a:r>
            <a:r>
              <a:rPr lang="ru-RU" sz="2200" b="1" dirty="0" smtClean="0">
                <a:solidFill>
                  <a:schemeClr val="accent1">
                    <a:lumMod val="75000"/>
                  </a:schemeClr>
                </a:solidFill>
              </a:rPr>
              <a:t>У</a:t>
            </a:r>
            <a:r>
              <a:rPr lang="ru-RU" sz="2200" b="1" dirty="0" smtClean="0">
                <a:solidFill>
                  <a:schemeClr val="accent1"/>
                </a:solidFill>
              </a:rPr>
              <a:t>частники </a:t>
            </a:r>
            <a:r>
              <a:rPr lang="ru-RU" sz="2200" b="1" dirty="0">
                <a:solidFill>
                  <a:schemeClr val="accent1"/>
                </a:solidFill>
              </a:rPr>
              <a:t>образовательных отношений </a:t>
            </a:r>
            <a:r>
              <a:rPr lang="ru-RU" sz="2200" b="1" dirty="0">
                <a:solidFill>
                  <a:schemeClr val="tx1">
                    <a:lumMod val="85000"/>
                    <a:lumOff val="15000"/>
                  </a:schemeClr>
                </a:solidFill>
              </a:rPr>
              <a:t>- обучающиеся, родители </a:t>
            </a:r>
            <a:r>
              <a:rPr lang="ru-RU" sz="2200" b="1" dirty="0">
                <a:solidFill>
                  <a:schemeClr val="tx1"/>
                </a:solidFill>
                <a:hlinkClick r:id="rId2"/>
              </a:rPr>
              <a:t>(законные представители)</a:t>
            </a:r>
            <a:r>
              <a:rPr lang="ru-RU" sz="2200" b="1" dirty="0">
                <a:solidFill>
                  <a:schemeClr val="tx1"/>
                </a:solidFill>
              </a:rPr>
              <a:t> </a:t>
            </a:r>
            <a:r>
              <a:rPr lang="ru-RU" sz="2200" b="1" dirty="0">
                <a:solidFill>
                  <a:schemeClr val="tx1">
                    <a:lumMod val="85000"/>
                    <a:lumOff val="15000"/>
                  </a:schemeClr>
                </a:solidFill>
              </a:rPr>
              <a:t>несовершеннолетних обучающихся, педагогические работники и их представители, организации, осуществляющие образовательную деятельность;</a:t>
            </a:r>
          </a:p>
        </p:txBody>
      </p:sp>
      <p:sp>
        <p:nvSpPr>
          <p:cNvPr id="16387"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a:bodyPr>
          <a:lstStyle/>
          <a:p>
            <a:pPr marL="0" indent="0" algn="ctr" eaLnBrk="1" fontAlgn="auto" hangingPunct="1">
              <a:spcAft>
                <a:spcPts val="0"/>
              </a:spcAft>
              <a:buFont typeface="Wingdings" pitchFamily="2" charset="2"/>
              <a:buNone/>
              <a:defRPr/>
            </a:pPr>
            <a:r>
              <a:rPr lang="ru-RU" sz="2200" dirty="0">
                <a:solidFill>
                  <a:schemeClr val="tx1">
                    <a:lumMod val="85000"/>
                    <a:lumOff val="15000"/>
                  </a:schemeClr>
                </a:solidFill>
              </a:rPr>
              <a:t>Для целей настоящего Федерального закона применяются следующие основные понятия:</a:t>
            </a:r>
          </a:p>
          <a:p>
            <a:pPr marL="365760" indent="-365760" algn="ctr" eaLnBrk="1" fontAlgn="auto" hangingPunct="1">
              <a:spcAft>
                <a:spcPts val="0"/>
              </a:spcAft>
              <a:defRPr/>
            </a:pPr>
            <a:r>
              <a:rPr lang="ru-RU" sz="2200" b="1" dirty="0">
                <a:solidFill>
                  <a:schemeClr val="tx1">
                    <a:lumMod val="85000"/>
                    <a:lumOff val="15000"/>
                  </a:schemeClr>
                </a:solidFill>
              </a:rPr>
              <a:t>п</a:t>
            </a:r>
            <a:r>
              <a:rPr lang="ru-RU" sz="2200" b="1" dirty="0" smtClean="0">
                <a:solidFill>
                  <a:schemeClr val="tx1">
                    <a:lumMod val="85000"/>
                    <a:lumOff val="15000"/>
                  </a:schemeClr>
                </a:solidFill>
              </a:rPr>
              <a:t>. 34 </a:t>
            </a:r>
            <a:r>
              <a:rPr lang="ru-RU" sz="2200" b="1" dirty="0">
                <a:solidFill>
                  <a:schemeClr val="accent1"/>
                </a:solidFill>
              </a:rPr>
              <a:t>П</a:t>
            </a:r>
            <a:r>
              <a:rPr lang="ru-RU" sz="2200" b="1" dirty="0" smtClean="0">
                <a:solidFill>
                  <a:schemeClr val="accent1"/>
                </a:solidFill>
              </a:rPr>
              <a:t>рисмотр </a:t>
            </a:r>
            <a:r>
              <a:rPr lang="ru-RU" sz="2200" b="1" dirty="0">
                <a:solidFill>
                  <a:schemeClr val="accent1"/>
                </a:solidFill>
              </a:rPr>
              <a:t>и уход за детьми </a:t>
            </a:r>
            <a:r>
              <a:rPr lang="ru-RU" sz="2200" b="1" dirty="0">
                <a:solidFill>
                  <a:schemeClr val="tx1">
                    <a:lumMod val="85000"/>
                    <a:lumOff val="15000"/>
                  </a:schemeClr>
                </a:solidFill>
              </a:rPr>
              <a:t>- комплекс мер по организации питания и хозяйственно-бытового обслуживания детей, обеспечению соблюдения ими личной гигиены и режима дня.</a:t>
            </a:r>
          </a:p>
        </p:txBody>
      </p:sp>
      <p:sp>
        <p:nvSpPr>
          <p:cNvPr id="17411" name="Заголовок 2"/>
          <p:cNvSpPr>
            <a:spLocks noGrp="1"/>
          </p:cNvSpPr>
          <p:nvPr>
            <p:ph type="title"/>
          </p:nvPr>
        </p:nvSpPr>
        <p:spPr/>
        <p:txBody>
          <a:bodyPr/>
          <a:lstStyle/>
          <a:p>
            <a:pPr eaLnBrk="1" hangingPunct="1"/>
            <a:r>
              <a:rPr lang="ru-RU" sz="2600" smtClean="0"/>
              <a:t>Статья 2. Основные понятия, используемые в настоящем Федеральном законе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ъект 1"/>
          <p:cNvSpPr>
            <a:spLocks noGrp="1"/>
          </p:cNvSpPr>
          <p:nvPr>
            <p:ph idx="1"/>
          </p:nvPr>
        </p:nvSpPr>
        <p:spPr/>
        <p:txBody>
          <a:bodyPr/>
          <a:lstStyle/>
          <a:p>
            <a:pPr algn="just" eaLnBrk="1" hangingPunct="1"/>
            <a:r>
              <a:rPr lang="ru-RU" sz="2200" b="1" smtClean="0"/>
              <a:t>3. 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 образования.</a:t>
            </a:r>
          </a:p>
        </p:txBody>
      </p:sp>
      <p:sp>
        <p:nvSpPr>
          <p:cNvPr id="18435" name="Заголовок 2"/>
          <p:cNvSpPr>
            <a:spLocks noGrp="1"/>
          </p:cNvSpPr>
          <p:nvPr>
            <p:ph type="title"/>
          </p:nvPr>
        </p:nvSpPr>
        <p:spPr/>
        <p:txBody>
          <a:bodyPr/>
          <a:lstStyle/>
          <a:p>
            <a:pPr eaLnBrk="1" hangingPunct="1"/>
            <a:r>
              <a:rPr lang="ru-RU" sz="2600" smtClean="0"/>
              <a:t>Статья 5. Право на образование. Государственные гарантии реализации права на образование в Российской Федерации</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615</TotalTime>
  <Words>2050</Words>
  <Application>Microsoft Office PowerPoint</Application>
  <PresentationFormat>Экран (4:3)</PresentationFormat>
  <Paragraphs>98</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Твердый переплет</vt:lpstr>
      <vt:lpstr>Федеральный Закон</vt:lpstr>
      <vt:lpstr>Глава 1.  Общие положения</vt:lpstr>
      <vt:lpstr>Статья 2. Основные понятия, используемые в настоящем Федеральном законе</vt:lpstr>
      <vt:lpstr>Статья 2. Основные понятия, используемые в настоящем Федеральном законе</vt:lpstr>
      <vt:lpstr>Статья 2. Основные понятия, используемые в настоящем Федеральном законе</vt:lpstr>
      <vt:lpstr>Статья 2. Основные понятия, используемые в настоящем Федеральном законе</vt:lpstr>
      <vt:lpstr>Статья 2. Основные понятия, используемые в настоящем Федеральном законе</vt:lpstr>
      <vt:lpstr>Статья 2. Основные понятия, используемые в настоящем Федеральном законе</vt:lpstr>
      <vt:lpstr>Статья 5. Право на образование. Государственные гарантии реализации права на образование в Российской Федерации</vt:lpstr>
      <vt:lpstr>Статья 8. Полномочия органов государственной власти субъектов Российской Федерации  в сфере образования </vt:lpstr>
      <vt:lpstr>Статья 8. Полномочия органов государственной власти субъектов Российской Федерации  в сфере образования </vt:lpstr>
      <vt:lpstr>Статья 9. Полномочия органов местного самоуправления муниципальных районов и городских округов в сфере образования</vt:lpstr>
      <vt:lpstr>Статья 9. Полномочия органов местного самоуправления муниципальных районов и городских округов в сфере образования</vt:lpstr>
      <vt:lpstr>Статья 9. Полномочия органов местного самоуправления муниципальных районов и городских округов в сфере образования</vt:lpstr>
      <vt:lpstr>Статья 9. Полномочия органов местного самоуправления муниципальных районов и городских округов в сфере образования</vt:lpstr>
      <vt:lpstr>Статья 9. Полномочия органов местного самоуправления муниципальных районов и городских округов в сфере образования</vt:lpstr>
      <vt:lpstr>Глава 2.  Система образования</vt:lpstr>
      <vt:lpstr>Статья 10. Структура системы образования </vt:lpstr>
      <vt:lpstr>Статья12.  Образовательные программы </vt:lpstr>
      <vt:lpstr>Статья12.  Образовательные программы </vt:lpstr>
      <vt:lpstr>Глава 3.  Лица, осуществляющие образовательную деятельность</vt:lpstr>
      <vt:lpstr>Статья 23.  Типы образовательных организаций </vt:lpstr>
      <vt:lpstr>Глава 4.  Обучающиеся и их родители (законные представители)</vt:lpstr>
      <vt:lpstr>Статья 33. Обучающиеся</vt:lpstr>
      <vt:lpstr>Глава 7.   Общее образование</vt:lpstr>
      <vt:lpstr>Статья 64.  Дошкольное образование</vt:lpstr>
      <vt:lpstr>Статья 64.  Дошкольное образование </vt:lpstr>
      <vt:lpstr>Статья 64.  Дошкольное образование</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Статья 67. Организация приема на обучение по основным общеобразовательным программам </vt:lpstr>
      <vt:lpstr>Глава 13.   Экономическая деятельность и финансовое обеспечение  в сфере образования</vt:lpstr>
      <vt:lpstr>Статья 99. Особенности финансового обеспечения оказания государственных и муниципальных услуг в сфере образования </vt:lpstr>
    </vt:vector>
  </TitlesOfParts>
  <Company>Департамент образования Ивановской области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 Владимировна  Бабич</dc:creator>
  <cp:lastModifiedBy>Юлия Михайловна Винтовкина</cp:lastModifiedBy>
  <cp:revision>27</cp:revision>
  <dcterms:created xsi:type="dcterms:W3CDTF">2013-02-22T06:02:51Z</dcterms:created>
  <dcterms:modified xsi:type="dcterms:W3CDTF">2013-02-25T12:54:42Z</dcterms:modified>
</cp:coreProperties>
</file>